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9" r:id="rId2"/>
    <p:sldId id="302" r:id="rId3"/>
    <p:sldId id="303" r:id="rId4"/>
    <p:sldId id="338" r:id="rId5"/>
    <p:sldId id="339" r:id="rId6"/>
    <p:sldId id="406" r:id="rId7"/>
    <p:sldId id="260" r:id="rId8"/>
    <p:sldId id="262" r:id="rId9"/>
    <p:sldId id="296" r:id="rId10"/>
    <p:sldId id="305" r:id="rId11"/>
    <p:sldId id="307" r:id="rId12"/>
    <p:sldId id="310" r:id="rId13"/>
    <p:sldId id="312" r:id="rId14"/>
    <p:sldId id="311" r:id="rId15"/>
    <p:sldId id="309" r:id="rId16"/>
    <p:sldId id="308" r:id="rId17"/>
    <p:sldId id="306" r:id="rId18"/>
    <p:sldId id="313" r:id="rId19"/>
    <p:sldId id="314" r:id="rId20"/>
    <p:sldId id="315" r:id="rId21"/>
    <p:sldId id="322" r:id="rId22"/>
    <p:sldId id="324" r:id="rId23"/>
    <p:sldId id="323" r:id="rId24"/>
    <p:sldId id="325" r:id="rId25"/>
    <p:sldId id="316" r:id="rId26"/>
    <p:sldId id="327" r:id="rId27"/>
    <p:sldId id="330" r:id="rId28"/>
    <p:sldId id="328" r:id="rId29"/>
    <p:sldId id="332" r:id="rId30"/>
    <p:sldId id="408" r:id="rId31"/>
    <p:sldId id="409" r:id="rId32"/>
    <p:sldId id="407" r:id="rId33"/>
    <p:sldId id="326" r:id="rId34"/>
    <p:sldId id="333" r:id="rId35"/>
    <p:sldId id="334" r:id="rId36"/>
    <p:sldId id="335" r:id="rId37"/>
    <p:sldId id="336" r:id="rId38"/>
    <p:sldId id="410" r:id="rId39"/>
    <p:sldId id="321" r:id="rId40"/>
    <p:sldId id="337" r:id="rId41"/>
    <p:sldId id="320" r:id="rId42"/>
    <p:sldId id="340" r:id="rId43"/>
    <p:sldId id="341" r:id="rId44"/>
    <p:sldId id="342" r:id="rId45"/>
    <p:sldId id="347" r:id="rId46"/>
    <p:sldId id="343" r:id="rId47"/>
    <p:sldId id="344" r:id="rId48"/>
    <p:sldId id="345" r:id="rId49"/>
    <p:sldId id="346" r:id="rId50"/>
    <p:sldId id="349" r:id="rId51"/>
    <p:sldId id="350" r:id="rId52"/>
    <p:sldId id="351" r:id="rId53"/>
    <p:sldId id="411" r:id="rId54"/>
    <p:sldId id="370" r:id="rId55"/>
    <p:sldId id="356" r:id="rId56"/>
    <p:sldId id="357" r:id="rId57"/>
    <p:sldId id="358" r:id="rId58"/>
    <p:sldId id="359" r:id="rId59"/>
    <p:sldId id="360" r:id="rId60"/>
    <p:sldId id="361" r:id="rId61"/>
    <p:sldId id="362" r:id="rId62"/>
    <p:sldId id="364" r:id="rId63"/>
    <p:sldId id="365" r:id="rId64"/>
    <p:sldId id="366" r:id="rId65"/>
    <p:sldId id="367" r:id="rId66"/>
    <p:sldId id="371" r:id="rId67"/>
    <p:sldId id="372" r:id="rId68"/>
    <p:sldId id="373" r:id="rId69"/>
    <p:sldId id="375" r:id="rId70"/>
    <p:sldId id="387" r:id="rId71"/>
    <p:sldId id="412" r:id="rId72"/>
    <p:sldId id="377" r:id="rId73"/>
    <p:sldId id="378" r:id="rId74"/>
    <p:sldId id="379" r:id="rId75"/>
    <p:sldId id="380" r:id="rId76"/>
    <p:sldId id="381" r:id="rId77"/>
    <p:sldId id="404" r:id="rId78"/>
    <p:sldId id="383" r:id="rId79"/>
    <p:sldId id="385" r:id="rId80"/>
    <p:sldId id="386" r:id="rId81"/>
    <p:sldId id="402" r:id="rId82"/>
    <p:sldId id="388" r:id="rId83"/>
    <p:sldId id="389" r:id="rId84"/>
    <p:sldId id="405" r:id="rId85"/>
    <p:sldId id="391" r:id="rId86"/>
    <p:sldId id="393" r:id="rId87"/>
    <p:sldId id="403" r:id="rId88"/>
    <p:sldId id="395" r:id="rId89"/>
    <p:sldId id="396" r:id="rId90"/>
    <p:sldId id="398" r:id="rId91"/>
    <p:sldId id="399" r:id="rId92"/>
    <p:sldId id="400" r:id="rId93"/>
    <p:sldId id="401" r:id="rId9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2867" autoAdjust="0"/>
  </p:normalViewPr>
  <p:slideViewPr>
    <p:cSldViewPr snapToGrid="0">
      <p:cViewPr varScale="1">
        <p:scale>
          <a:sx n="50" d="100"/>
          <a:sy n="50" d="100"/>
        </p:scale>
        <p:origin x="1867" y="4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A11F1-3E68-41AD-8FFC-54B919EEF047}" type="datetimeFigureOut">
              <a:rPr lang="tr-TR" smtClean="0"/>
              <a:t>21.01.2025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3077D-4B29-488B-A605-92C4EB62FB7B}" type="slidenum">
              <a:rPr lang="tr-TR" smtClean="0"/>
              <a:t>‹#›</a:t>
            </a:fld>
            <a:endParaRPr lang="tr-TR"/>
          </a:p>
        </p:txBody>
      </p:sp>
    </p:spTree>
    <p:extLst>
      <p:ext uri="{BB962C8B-B14F-4D97-AF65-F5344CB8AC3E}">
        <p14:creationId xmlns:p14="http://schemas.microsoft.com/office/powerpoint/2010/main" val="138360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a:t>
            </a:fld>
            <a:endParaRPr lang="tr-TR"/>
          </a:p>
        </p:txBody>
      </p:sp>
    </p:spTree>
    <p:extLst>
      <p:ext uri="{BB962C8B-B14F-4D97-AF65-F5344CB8AC3E}">
        <p14:creationId xmlns:p14="http://schemas.microsoft.com/office/powerpoint/2010/main" val="916097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10</a:t>
            </a:fld>
            <a:endParaRPr lang="tr-TR"/>
          </a:p>
        </p:txBody>
      </p:sp>
    </p:spTree>
    <p:extLst>
      <p:ext uri="{BB962C8B-B14F-4D97-AF65-F5344CB8AC3E}">
        <p14:creationId xmlns:p14="http://schemas.microsoft.com/office/powerpoint/2010/main" val="187477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tr-TR" sz="12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Öklid (</a:t>
            </a:r>
            <a:r>
              <a:rPr lang="tr-TR" sz="1200" b="1"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Euclidean</a:t>
            </a:r>
            <a:r>
              <a:rPr lang="tr-TR" sz="12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Mesafesi</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İki nokta arasındaki doğrusal mesafeyi ölçer ve bu nedenle en yaygın kullanılan mesafe ölçümüdür.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Öklid mesafesi, iki nokta arasındaki en kısa mesafeyi hesaplar ve bu nedenle genellikle sürekli değişkenlerle çalışan veri setlerinde tercih edilir.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tr-TR" sz="12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Manhattan Mesafesi</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İki nokta arasındaki dikdörtgen çizgisine dayalı olarak mesafeyi ölçer.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Manhattan mesafesi, düşük boyutlu veri setlerinde ve kategorik değişkenlerle çalışırken etkilidir. Özellikle, özellikler arasındaki farklar daha az önemli olduğunda kullanışlıdır.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Örneğin, bir sınıflandırma problemi için kullanılırken, veri noktaları kategorik özelliklere sahipse Manhattan mesafesi tercih edilebilir.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tr-TR" sz="1200" b="1"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Minkowski</a:t>
            </a:r>
            <a:r>
              <a:rPr lang="tr-TR" sz="12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Mesafesi</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Öklid ve Manhattan mesafelerini genelleştiren bir mesafe ölçüsüdür.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Minkowski</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mesafesi, p-parametresine dayalı olarak </a:t>
            </a:r>
            <a:r>
              <a:rPr lang="tr-TR" sz="1200"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öklid</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ve </a:t>
            </a:r>
            <a:r>
              <a:rPr lang="tr-TR" sz="1200"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manhattan</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mesafelerini birleştirir. Öklid mesafesi p=2 için, Manhattan mesafesi p=1 için alınır.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tr-TR" sz="1200" b="1"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Hamming</a:t>
            </a:r>
            <a:r>
              <a:rPr lang="tr-TR" sz="12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Mesafesi</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Kategorik değişkenler arasındaki farklılıkları ölçer. İki vektör arasındaki eşleşmeyen öğe sayısını hesaplar.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err="1">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Hamming</a:t>
            </a: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 mesafesi, kategorik değişkenlerle çalışırken kullanılır. Özellikle, sınıflandırma problemlerinde sıklıkla kullanılır.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tr-TR" sz="12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Örneğin, iki metin belgesi arasındaki farklı kelimelerin sayısını hesaplamak için kullanılabilir.</a:t>
            </a:r>
            <a:endParaRPr lang="tr-TR" sz="11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11</a:t>
            </a:fld>
            <a:endParaRPr lang="tr-TR"/>
          </a:p>
        </p:txBody>
      </p:sp>
    </p:spTree>
    <p:extLst>
      <p:ext uri="{BB962C8B-B14F-4D97-AF65-F5344CB8AC3E}">
        <p14:creationId xmlns:p14="http://schemas.microsoft.com/office/powerpoint/2010/main" val="239327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12</a:t>
            </a:fld>
            <a:endParaRPr lang="tr-TR"/>
          </a:p>
        </p:txBody>
      </p:sp>
    </p:spTree>
    <p:extLst>
      <p:ext uri="{BB962C8B-B14F-4D97-AF65-F5344CB8AC3E}">
        <p14:creationId xmlns:p14="http://schemas.microsoft.com/office/powerpoint/2010/main" val="123954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13</a:t>
            </a:fld>
            <a:endParaRPr lang="tr-TR"/>
          </a:p>
        </p:txBody>
      </p:sp>
    </p:spTree>
    <p:extLst>
      <p:ext uri="{BB962C8B-B14F-4D97-AF65-F5344CB8AC3E}">
        <p14:creationId xmlns:p14="http://schemas.microsoft.com/office/powerpoint/2010/main" val="35124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14</a:t>
            </a:fld>
            <a:endParaRPr lang="tr-TR"/>
          </a:p>
        </p:txBody>
      </p:sp>
    </p:spTree>
    <p:extLst>
      <p:ext uri="{BB962C8B-B14F-4D97-AF65-F5344CB8AC3E}">
        <p14:creationId xmlns:p14="http://schemas.microsoft.com/office/powerpoint/2010/main" val="130921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sz="1200" dirty="0"/>
              <a:t>Sağlık: KNN, hastalıkların teşhisi ve risk tahmini gibi sağlık alanlarında kullanılır. Örneğin, kalp krizi riskini tahmin etmek için hasta verileri kullanılabilir.</a:t>
            </a:r>
          </a:p>
          <a:p>
            <a:pPr marL="285750" indent="-285750">
              <a:buFont typeface="Arial" panose="020B0604020202020204" pitchFamily="34" charset="0"/>
              <a:buChar char="•"/>
            </a:pPr>
            <a:r>
              <a:rPr lang="tr-TR" sz="1200" dirty="0"/>
              <a:t>E-ticaret: KNN, kullanıcıların geçmiş alışveriş davranışlarına dayanarak ürün önerileri sunmak için e-ticaret sitelerinde kullanılır. Örneğin, bir kullanıcının satın aldığı ürünlere benzer ürünleri önermek.</a:t>
            </a:r>
          </a:p>
          <a:p>
            <a:pPr marL="285750" indent="-285750">
              <a:buFont typeface="Arial" panose="020B0604020202020204" pitchFamily="34" charset="0"/>
              <a:buChar char="•"/>
            </a:pPr>
            <a:r>
              <a:rPr lang="tr-TR" sz="1200" dirty="0"/>
              <a:t>Finans: KNN, kredi riski değerlendirmesi gibi finansal uygulamalarda kullanılır. Örneğin, bir banka müşterisinin kredi başvurusunu değerlendirirken, </a:t>
            </a:r>
            <a:r>
              <a:rPr lang="tr-TR" sz="1200" dirty="0" err="1"/>
              <a:t>KNN'nin</a:t>
            </a:r>
            <a:r>
              <a:rPr lang="tr-TR" sz="1200" dirty="0"/>
              <a:t> kullanılması risk analizine yardımcı olabilir.</a:t>
            </a:r>
          </a:p>
          <a:p>
            <a:pPr marL="285750" indent="-285750" algn="just">
              <a:buFont typeface="Arial" panose="020B0604020202020204" pitchFamily="34" charset="0"/>
              <a:buChar char="•"/>
            </a:pPr>
            <a:endParaRPr lang="tr-TR" sz="1400" dirty="0"/>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15</a:t>
            </a:fld>
            <a:endParaRPr lang="tr-TR"/>
          </a:p>
        </p:txBody>
      </p:sp>
    </p:spTree>
    <p:extLst>
      <p:ext uri="{BB962C8B-B14F-4D97-AF65-F5344CB8AC3E}">
        <p14:creationId xmlns:p14="http://schemas.microsoft.com/office/powerpoint/2010/main" val="2091374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dirty="0" err="1"/>
              <a:t>KNN'nin</a:t>
            </a:r>
            <a:r>
              <a:rPr lang="tr-TR" dirty="0"/>
              <a:t> avantajları şunlardır:</a:t>
            </a:r>
          </a:p>
          <a:p>
            <a:pPr marL="742950" lvl="1" indent="-285750">
              <a:buFont typeface="Arial" panose="020B0604020202020204" pitchFamily="34" charset="0"/>
              <a:buChar char="•"/>
            </a:pPr>
            <a:r>
              <a:rPr lang="tr-TR" dirty="0"/>
              <a:t>Basitlik ve Doğruluk: KNN basit bir algoritmadır ve genellikle iyi bir başlangıç noktasıdır. Ayrıca doğruluk açısından da oldukça etkilidir.</a:t>
            </a:r>
          </a:p>
          <a:p>
            <a:pPr marL="742950" lvl="1" indent="-285750">
              <a:buFont typeface="Arial" panose="020B0604020202020204" pitchFamily="34" charset="0"/>
              <a:buChar char="•"/>
            </a:pPr>
            <a:r>
              <a:rPr lang="tr-TR" dirty="0"/>
              <a:t>Parametre Ayarının Kolaylığı: K değeri dışında </a:t>
            </a:r>
            <a:r>
              <a:rPr lang="tr-TR" dirty="0" err="1"/>
              <a:t>KNN'nin</a:t>
            </a:r>
            <a:r>
              <a:rPr lang="tr-TR" dirty="0"/>
              <a:t> pek çok </a:t>
            </a:r>
            <a:r>
              <a:rPr lang="tr-TR" dirty="0" err="1"/>
              <a:t>hiperparametresi</a:t>
            </a:r>
            <a:r>
              <a:rPr lang="tr-TR" dirty="0"/>
              <a:t> yoktur, bu nedenle parametre ayarlamak kolaydır.</a:t>
            </a:r>
          </a:p>
          <a:p>
            <a:pPr marL="742950" lvl="1" indent="-285750">
              <a:buFont typeface="Arial" panose="020B0604020202020204" pitchFamily="34" charset="0"/>
              <a:buChar char="•"/>
            </a:pPr>
            <a:r>
              <a:rPr lang="tr-TR" dirty="0"/>
              <a:t>Örnek Bazlı Öğrenme: KNN, veri setinin yapısına ve dağılımına dair önemli varsayımlar yapmaz, bu nedenle esnek bir modeldir.</a:t>
            </a:r>
          </a:p>
          <a:p>
            <a:pPr marL="285750" indent="-285750">
              <a:buFont typeface="Arial" panose="020B0604020202020204" pitchFamily="34" charset="0"/>
              <a:buChar char="•"/>
            </a:pPr>
            <a:r>
              <a:rPr lang="tr-TR" dirty="0"/>
              <a:t>Ancak </a:t>
            </a:r>
            <a:r>
              <a:rPr lang="tr-TR" dirty="0" err="1"/>
              <a:t>KNN'nin</a:t>
            </a:r>
            <a:r>
              <a:rPr lang="tr-TR" dirty="0"/>
              <a:t> bazı dezavantajları da vardır:</a:t>
            </a:r>
          </a:p>
          <a:p>
            <a:pPr marL="742950" lvl="1" indent="-285750">
              <a:buFont typeface="Arial" panose="020B0604020202020204" pitchFamily="34" charset="0"/>
              <a:buChar char="•"/>
            </a:pPr>
            <a:r>
              <a:rPr lang="tr-TR" dirty="0"/>
              <a:t>Yüksek Hesaplama Maliyeti: Tahmin yapmak için, tüm eğitim veri setindeki örneklerle olan mesafelerin hesaplanması gereklidir. Büyük veri setleriyle çalışırken bu maliyet artabilir.</a:t>
            </a:r>
          </a:p>
          <a:p>
            <a:pPr marL="742950" lvl="1" indent="-285750">
              <a:buFont typeface="Arial" panose="020B0604020202020204" pitchFamily="34" charset="0"/>
              <a:buChar char="•"/>
            </a:pPr>
            <a:r>
              <a:rPr lang="tr-TR" dirty="0"/>
              <a:t>Veriye Duyarlılık: KNN, veri setinin dağılımına ve ölçeğine duyarlıdır. Veri setindeki gürültü veya gereksiz özellikler, </a:t>
            </a:r>
            <a:r>
              <a:rPr lang="tr-TR" dirty="0" err="1"/>
              <a:t>KNN'nin</a:t>
            </a:r>
            <a:r>
              <a:rPr lang="tr-TR" dirty="0"/>
              <a:t> performansını olumsuz etkileyebilir.</a:t>
            </a:r>
          </a:p>
          <a:p>
            <a:pPr marL="742950" lvl="1" indent="-285750">
              <a:buFont typeface="Arial" panose="020B0604020202020204" pitchFamily="34" charset="0"/>
              <a:buChar char="•"/>
            </a:pPr>
            <a:r>
              <a:rPr lang="tr-TR" dirty="0"/>
              <a:t>Boyutluluk Problemi: Yüksek boyutlu veri setlerinde </a:t>
            </a:r>
            <a:r>
              <a:rPr lang="tr-TR" dirty="0" err="1"/>
              <a:t>KNN'nin</a:t>
            </a:r>
            <a:r>
              <a:rPr lang="tr-TR" dirty="0"/>
              <a:t> performansı düşebilir çünkü uzaklık hesaplama maliyeti artar ve veri setinin boyutu arttıkça komşuluk yapısı bozulabilir.</a:t>
            </a:r>
          </a:p>
          <a:p>
            <a:pPr marL="285750" indent="-285750" algn="just">
              <a:buFont typeface="Arial" panose="020B0604020202020204" pitchFamily="34" charset="0"/>
              <a:buChar char="•"/>
            </a:pPr>
            <a:endParaRPr lang="tr-TR" sz="2000" dirty="0"/>
          </a:p>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16</a:t>
            </a:fld>
            <a:endParaRPr lang="tr-TR"/>
          </a:p>
        </p:txBody>
      </p:sp>
    </p:spTree>
    <p:extLst>
      <p:ext uri="{BB962C8B-B14F-4D97-AF65-F5344CB8AC3E}">
        <p14:creationId xmlns:p14="http://schemas.microsoft.com/office/powerpoint/2010/main" val="979238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17</a:t>
            </a:fld>
            <a:endParaRPr lang="tr-TR"/>
          </a:p>
        </p:txBody>
      </p:sp>
    </p:spTree>
    <p:extLst>
      <p:ext uri="{BB962C8B-B14F-4D97-AF65-F5344CB8AC3E}">
        <p14:creationId xmlns:p14="http://schemas.microsoft.com/office/powerpoint/2010/main" val="85573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18</a:t>
            </a:fld>
            <a:endParaRPr lang="tr-TR"/>
          </a:p>
        </p:txBody>
      </p:sp>
    </p:spTree>
    <p:extLst>
      <p:ext uri="{BB962C8B-B14F-4D97-AF65-F5344CB8AC3E}">
        <p14:creationId xmlns:p14="http://schemas.microsoft.com/office/powerpoint/2010/main" val="308495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19</a:t>
            </a:fld>
            <a:endParaRPr lang="tr-TR"/>
          </a:p>
        </p:txBody>
      </p:sp>
    </p:spTree>
    <p:extLst>
      <p:ext uri="{BB962C8B-B14F-4D97-AF65-F5344CB8AC3E}">
        <p14:creationId xmlns:p14="http://schemas.microsoft.com/office/powerpoint/2010/main" val="242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2</a:t>
            </a:fld>
            <a:endParaRPr lang="tr-TR"/>
          </a:p>
        </p:txBody>
      </p:sp>
    </p:spTree>
    <p:extLst>
      <p:ext uri="{BB962C8B-B14F-4D97-AF65-F5344CB8AC3E}">
        <p14:creationId xmlns:p14="http://schemas.microsoft.com/office/powerpoint/2010/main" val="385291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200" dirty="0"/>
              <a:t>İç düğümde (</a:t>
            </a:r>
            <a:r>
              <a:rPr lang="tr-TR" sz="1200" dirty="0" err="1"/>
              <a:t>node</a:t>
            </a:r>
            <a:r>
              <a:rPr lang="tr-TR" sz="1200" dirty="0"/>
              <a:t>)= karar kuralı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200" dirty="0"/>
              <a:t>her yaprak düğümünde (</a:t>
            </a:r>
            <a:r>
              <a:rPr lang="tr-TR" sz="1200" dirty="0" err="1"/>
              <a:t>leaf</a:t>
            </a:r>
            <a:r>
              <a:rPr lang="tr-TR" sz="1200" dirty="0"/>
              <a:t> </a:t>
            </a:r>
            <a:r>
              <a:rPr lang="tr-TR" sz="1200" dirty="0" err="1"/>
              <a:t>node</a:t>
            </a:r>
            <a:r>
              <a:rPr lang="tr-TR" sz="1200" dirty="0"/>
              <a:t>) = hedef değişken tahmini bulunur.</a:t>
            </a:r>
          </a:p>
          <a:p>
            <a:pPr marL="0" indent="0" algn="l">
              <a:buFont typeface="Arial" panose="020B0604020202020204" pitchFamily="34" charset="0"/>
              <a:buNone/>
            </a:pPr>
            <a:endParaRPr lang="tr-TR" b="0" i="0" dirty="0">
              <a:solidFill>
                <a:srgbClr val="374151"/>
              </a:solidFill>
              <a:effectLst/>
              <a:latin typeface="Söhne"/>
            </a:endParaRPr>
          </a:p>
          <a:p>
            <a:pPr marL="0" indent="0" algn="l">
              <a:buFont typeface="Arial" panose="020B0604020202020204" pitchFamily="34" charset="0"/>
              <a:buNone/>
            </a:pPr>
            <a:endParaRPr lang="tr-TR" b="0" i="0" dirty="0">
              <a:solidFill>
                <a:srgbClr val="374151"/>
              </a:solidFill>
              <a:effectLst/>
              <a:latin typeface="Söhne"/>
            </a:endParaRPr>
          </a:p>
          <a:p>
            <a:pPr algn="l">
              <a:buFont typeface="Arial" panose="020B0604020202020204" pitchFamily="34" charset="0"/>
              <a:buChar char="•"/>
            </a:pPr>
            <a:r>
              <a:rPr lang="tr-TR" b="1" i="0" dirty="0">
                <a:solidFill>
                  <a:srgbClr val="000000"/>
                </a:solidFill>
                <a:effectLst/>
                <a:latin typeface="Inter"/>
              </a:rPr>
              <a:t>Kök Düğüm:</a:t>
            </a:r>
            <a:r>
              <a:rPr lang="tr-TR" b="0" i="0" dirty="0">
                <a:solidFill>
                  <a:srgbClr val="000000"/>
                </a:solidFill>
                <a:effectLst/>
                <a:latin typeface="Inter"/>
              </a:rPr>
              <a:t> Kök düğüm tüm veri kümesini temsil eder ve ağacı başlatmak için kullanılır. Ağacın başlangıç noktasıdır ve verileri maksimum bilgi kazancı veya minimum </a:t>
            </a:r>
            <a:r>
              <a:rPr lang="tr-TR" b="0" i="0" dirty="0" err="1">
                <a:solidFill>
                  <a:srgbClr val="000000"/>
                </a:solidFill>
                <a:effectLst/>
                <a:latin typeface="Inter"/>
              </a:rPr>
              <a:t>Gini</a:t>
            </a:r>
            <a:r>
              <a:rPr lang="tr-TR" b="0" i="0" dirty="0">
                <a:solidFill>
                  <a:srgbClr val="000000"/>
                </a:solidFill>
                <a:effectLst/>
                <a:latin typeface="Inter"/>
              </a:rPr>
              <a:t> </a:t>
            </a:r>
            <a:r>
              <a:rPr lang="tr-TR" b="0" i="0" dirty="0" err="1">
                <a:solidFill>
                  <a:srgbClr val="000000"/>
                </a:solidFill>
                <a:effectLst/>
                <a:latin typeface="Inter"/>
              </a:rPr>
              <a:t>Impurity</a:t>
            </a:r>
            <a:r>
              <a:rPr lang="tr-TR" b="0" i="0" dirty="0">
                <a:solidFill>
                  <a:srgbClr val="000000"/>
                </a:solidFill>
                <a:effectLst/>
                <a:latin typeface="Inter"/>
              </a:rPr>
              <a:t> sağlayan özelliğe göre böler.</a:t>
            </a:r>
          </a:p>
          <a:p>
            <a:pPr algn="l">
              <a:buFont typeface="Arial" panose="020B0604020202020204" pitchFamily="34" charset="0"/>
              <a:buChar char="•"/>
            </a:pPr>
            <a:r>
              <a:rPr lang="tr-TR" b="1" i="0" dirty="0">
                <a:solidFill>
                  <a:srgbClr val="000000"/>
                </a:solidFill>
                <a:effectLst/>
                <a:latin typeface="Inter"/>
              </a:rPr>
              <a:t>İç Düğüm:</a:t>
            </a:r>
            <a:r>
              <a:rPr lang="tr-TR" b="0" i="0" dirty="0">
                <a:solidFill>
                  <a:srgbClr val="000000"/>
                </a:solidFill>
                <a:effectLst/>
                <a:latin typeface="Inter"/>
              </a:rPr>
              <a:t> Her bir iç düğüm, verileri iki veya daha fazla alt kümeye ayıran bir özelliği temsil eder. Bölme işlemi özelliğin değerine göre gerçekleştirilir ve her bir gözlemin izleyeceği yolu belirler. İç düğüm daha sonra birden fazla alt düğüme bölünür.</a:t>
            </a:r>
          </a:p>
          <a:p>
            <a:pPr algn="l">
              <a:buFont typeface="Arial" panose="020B0604020202020204" pitchFamily="34" charset="0"/>
              <a:buChar char="•"/>
            </a:pPr>
            <a:r>
              <a:rPr lang="tr-TR" b="1" i="0" dirty="0">
                <a:solidFill>
                  <a:srgbClr val="000000"/>
                </a:solidFill>
                <a:effectLst/>
                <a:latin typeface="Inter"/>
              </a:rPr>
              <a:t>Yaprak Düğüm:</a:t>
            </a:r>
            <a:r>
              <a:rPr lang="tr-TR" b="0" i="0" dirty="0">
                <a:solidFill>
                  <a:srgbClr val="000000"/>
                </a:solidFill>
                <a:effectLst/>
                <a:latin typeface="Inter"/>
              </a:rPr>
              <a:t> Yaprak düğüm, verilerin daha fazla bölünemeyen bir alt kümesini temsil eder. Kendisine ulaşan gözlemler için nihai tahmini içerir. Tahmin, alt kümedeki çoğunluk sınıfına veya hedef değişkenin ortalama değerine dayanır.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20</a:t>
            </a:fld>
            <a:endParaRPr lang="tr-TR"/>
          </a:p>
        </p:txBody>
      </p:sp>
    </p:spTree>
    <p:extLst>
      <p:ext uri="{BB962C8B-B14F-4D97-AF65-F5344CB8AC3E}">
        <p14:creationId xmlns:p14="http://schemas.microsoft.com/office/powerpoint/2010/main" val="424380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Age, </a:t>
            </a:r>
            <a:r>
              <a:rPr lang="tr-TR" b="0" i="0" dirty="0" err="1">
                <a:solidFill>
                  <a:srgbClr val="374151"/>
                </a:solidFill>
                <a:effectLst/>
                <a:latin typeface="Söhne"/>
              </a:rPr>
              <a:t>weighr</a:t>
            </a:r>
            <a:r>
              <a:rPr lang="tr-TR" b="0" i="0" dirty="0">
                <a:solidFill>
                  <a:srgbClr val="374151"/>
                </a:solidFill>
                <a:effectLst/>
                <a:latin typeface="Söhne"/>
              </a:rPr>
              <a:t>, </a:t>
            </a:r>
            <a:r>
              <a:rPr lang="tr-TR" b="0" i="0" dirty="0" err="1">
                <a:solidFill>
                  <a:srgbClr val="374151"/>
                </a:solidFill>
                <a:effectLst/>
                <a:latin typeface="Söhne"/>
              </a:rPr>
              <a:t>smoker</a:t>
            </a:r>
            <a:r>
              <a:rPr lang="tr-TR" b="0" i="0" dirty="0">
                <a:solidFill>
                  <a:srgbClr val="374151"/>
                </a:solidFill>
                <a:effectLst/>
                <a:latin typeface="Söhne"/>
              </a:rPr>
              <a:t> = </a:t>
            </a:r>
            <a:r>
              <a:rPr lang="tr-TR" b="0" i="0" dirty="0" err="1">
                <a:solidFill>
                  <a:srgbClr val="374151"/>
                </a:solidFill>
                <a:effectLst/>
                <a:latin typeface="Söhne"/>
              </a:rPr>
              <a:t>decision</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a:p>
            <a:pPr marL="0" indent="0" algn="l">
              <a:buFont typeface="Arial" panose="020B0604020202020204" pitchFamily="34" charset="0"/>
              <a:buNone/>
            </a:pPr>
            <a:r>
              <a:rPr lang="tr-TR" b="0" i="0" dirty="0" err="1">
                <a:solidFill>
                  <a:srgbClr val="374151"/>
                </a:solidFill>
                <a:effectLst/>
                <a:latin typeface="Söhne"/>
              </a:rPr>
              <a:t>Low</a:t>
            </a:r>
            <a:r>
              <a:rPr lang="tr-TR" b="0" i="0" dirty="0">
                <a:solidFill>
                  <a:srgbClr val="374151"/>
                </a:solidFill>
                <a:effectLst/>
                <a:latin typeface="Söhne"/>
              </a:rPr>
              <a:t> risk, </a:t>
            </a:r>
            <a:r>
              <a:rPr lang="tr-TR" b="0" i="0" dirty="0" err="1">
                <a:solidFill>
                  <a:srgbClr val="374151"/>
                </a:solidFill>
                <a:effectLst/>
                <a:latin typeface="Söhne"/>
              </a:rPr>
              <a:t>high</a:t>
            </a:r>
            <a:r>
              <a:rPr lang="tr-TR" b="0" i="0" dirty="0">
                <a:solidFill>
                  <a:srgbClr val="374151"/>
                </a:solidFill>
                <a:effectLst/>
                <a:latin typeface="Söhne"/>
              </a:rPr>
              <a:t> risk = </a:t>
            </a:r>
            <a:r>
              <a:rPr lang="tr-TR" b="0" i="0" dirty="0" err="1">
                <a:solidFill>
                  <a:srgbClr val="374151"/>
                </a:solidFill>
                <a:effectLst/>
                <a:latin typeface="Söhne"/>
              </a:rPr>
              <a:t>leaf</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21</a:t>
            </a:fld>
            <a:endParaRPr lang="tr-TR"/>
          </a:p>
        </p:txBody>
      </p:sp>
    </p:spTree>
    <p:extLst>
      <p:ext uri="{BB962C8B-B14F-4D97-AF65-F5344CB8AC3E}">
        <p14:creationId xmlns:p14="http://schemas.microsoft.com/office/powerpoint/2010/main" val="2943716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Age, </a:t>
            </a:r>
            <a:r>
              <a:rPr lang="tr-TR" b="0" i="0" dirty="0" err="1">
                <a:solidFill>
                  <a:srgbClr val="374151"/>
                </a:solidFill>
                <a:effectLst/>
                <a:latin typeface="Söhne"/>
              </a:rPr>
              <a:t>weighr</a:t>
            </a:r>
            <a:r>
              <a:rPr lang="tr-TR" b="0" i="0" dirty="0">
                <a:solidFill>
                  <a:srgbClr val="374151"/>
                </a:solidFill>
                <a:effectLst/>
                <a:latin typeface="Söhne"/>
              </a:rPr>
              <a:t>, </a:t>
            </a:r>
            <a:r>
              <a:rPr lang="tr-TR" b="0" i="0" dirty="0" err="1">
                <a:solidFill>
                  <a:srgbClr val="374151"/>
                </a:solidFill>
                <a:effectLst/>
                <a:latin typeface="Söhne"/>
              </a:rPr>
              <a:t>smoker</a:t>
            </a:r>
            <a:r>
              <a:rPr lang="tr-TR" b="0" i="0" dirty="0">
                <a:solidFill>
                  <a:srgbClr val="374151"/>
                </a:solidFill>
                <a:effectLst/>
                <a:latin typeface="Söhne"/>
              </a:rPr>
              <a:t> = </a:t>
            </a:r>
            <a:r>
              <a:rPr lang="tr-TR" b="0" i="0" dirty="0" err="1">
                <a:solidFill>
                  <a:srgbClr val="374151"/>
                </a:solidFill>
                <a:effectLst/>
                <a:latin typeface="Söhne"/>
              </a:rPr>
              <a:t>decision</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a:p>
            <a:pPr marL="0" indent="0" algn="l">
              <a:buFont typeface="Arial" panose="020B0604020202020204" pitchFamily="34" charset="0"/>
              <a:buNone/>
            </a:pPr>
            <a:r>
              <a:rPr lang="tr-TR" b="0" i="0" dirty="0" err="1">
                <a:solidFill>
                  <a:srgbClr val="374151"/>
                </a:solidFill>
                <a:effectLst/>
                <a:latin typeface="Söhne"/>
              </a:rPr>
              <a:t>Low</a:t>
            </a:r>
            <a:r>
              <a:rPr lang="tr-TR" b="0" i="0" dirty="0">
                <a:solidFill>
                  <a:srgbClr val="374151"/>
                </a:solidFill>
                <a:effectLst/>
                <a:latin typeface="Söhne"/>
              </a:rPr>
              <a:t> risk, </a:t>
            </a:r>
            <a:r>
              <a:rPr lang="tr-TR" b="0" i="0" dirty="0" err="1">
                <a:solidFill>
                  <a:srgbClr val="374151"/>
                </a:solidFill>
                <a:effectLst/>
                <a:latin typeface="Söhne"/>
              </a:rPr>
              <a:t>high</a:t>
            </a:r>
            <a:r>
              <a:rPr lang="tr-TR" b="0" i="0" dirty="0">
                <a:solidFill>
                  <a:srgbClr val="374151"/>
                </a:solidFill>
                <a:effectLst/>
                <a:latin typeface="Söhne"/>
              </a:rPr>
              <a:t> risk = </a:t>
            </a:r>
            <a:r>
              <a:rPr lang="tr-TR" b="0" i="0" dirty="0" err="1">
                <a:solidFill>
                  <a:srgbClr val="374151"/>
                </a:solidFill>
                <a:effectLst/>
                <a:latin typeface="Söhne"/>
              </a:rPr>
              <a:t>leaf</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22</a:t>
            </a:fld>
            <a:endParaRPr lang="tr-TR"/>
          </a:p>
        </p:txBody>
      </p:sp>
    </p:spTree>
    <p:extLst>
      <p:ext uri="{BB962C8B-B14F-4D97-AF65-F5344CB8AC3E}">
        <p14:creationId xmlns:p14="http://schemas.microsoft.com/office/powerpoint/2010/main" val="409616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23</a:t>
            </a:fld>
            <a:endParaRPr lang="tr-TR"/>
          </a:p>
        </p:txBody>
      </p:sp>
    </p:spTree>
    <p:extLst>
      <p:ext uri="{BB962C8B-B14F-4D97-AF65-F5344CB8AC3E}">
        <p14:creationId xmlns:p14="http://schemas.microsoft.com/office/powerpoint/2010/main" val="529953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24</a:t>
            </a:fld>
            <a:endParaRPr lang="tr-TR"/>
          </a:p>
        </p:txBody>
      </p:sp>
    </p:spTree>
    <p:extLst>
      <p:ext uri="{BB962C8B-B14F-4D97-AF65-F5344CB8AC3E}">
        <p14:creationId xmlns:p14="http://schemas.microsoft.com/office/powerpoint/2010/main" val="2912171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25</a:t>
            </a:fld>
            <a:endParaRPr lang="tr-TR"/>
          </a:p>
        </p:txBody>
      </p:sp>
    </p:spTree>
    <p:extLst>
      <p:ext uri="{BB962C8B-B14F-4D97-AF65-F5344CB8AC3E}">
        <p14:creationId xmlns:p14="http://schemas.microsoft.com/office/powerpoint/2010/main" val="1583802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26</a:t>
            </a:fld>
            <a:endParaRPr lang="tr-TR"/>
          </a:p>
        </p:txBody>
      </p:sp>
    </p:spTree>
    <p:extLst>
      <p:ext uri="{BB962C8B-B14F-4D97-AF65-F5344CB8AC3E}">
        <p14:creationId xmlns:p14="http://schemas.microsoft.com/office/powerpoint/2010/main" val="166103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27</a:t>
            </a:fld>
            <a:endParaRPr lang="tr-TR"/>
          </a:p>
        </p:txBody>
      </p:sp>
    </p:spTree>
    <p:extLst>
      <p:ext uri="{BB962C8B-B14F-4D97-AF65-F5344CB8AC3E}">
        <p14:creationId xmlns:p14="http://schemas.microsoft.com/office/powerpoint/2010/main" val="3601019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Burada 14-0 ve 7-7 hesapla</a:t>
            </a:r>
          </a:p>
        </p:txBody>
      </p:sp>
      <p:sp>
        <p:nvSpPr>
          <p:cNvPr id="4" name="Slayt Numarası Yer Tutucusu 3"/>
          <p:cNvSpPr>
            <a:spLocks noGrp="1"/>
          </p:cNvSpPr>
          <p:nvPr>
            <p:ph type="sldNum" sz="quarter" idx="10"/>
          </p:nvPr>
        </p:nvSpPr>
        <p:spPr/>
        <p:txBody>
          <a:bodyPr/>
          <a:lstStyle/>
          <a:p>
            <a:fld id="{9321E4BC-D821-44F3-BA3B-1C6614FB4B55}" type="slidenum">
              <a:rPr lang="tr-TR" smtClean="0"/>
              <a:t>28</a:t>
            </a:fld>
            <a:endParaRPr lang="tr-TR"/>
          </a:p>
        </p:txBody>
      </p:sp>
    </p:spTree>
    <p:extLst>
      <p:ext uri="{BB962C8B-B14F-4D97-AF65-F5344CB8AC3E}">
        <p14:creationId xmlns:p14="http://schemas.microsoft.com/office/powerpoint/2010/main" val="360284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29</a:t>
            </a:fld>
            <a:endParaRPr lang="tr-TR"/>
          </a:p>
        </p:txBody>
      </p:sp>
    </p:spTree>
    <p:extLst>
      <p:ext uri="{BB962C8B-B14F-4D97-AF65-F5344CB8AC3E}">
        <p14:creationId xmlns:p14="http://schemas.microsoft.com/office/powerpoint/2010/main" val="384046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3</a:t>
            </a:fld>
            <a:endParaRPr lang="tr-TR"/>
          </a:p>
        </p:txBody>
      </p:sp>
    </p:spTree>
    <p:extLst>
      <p:ext uri="{BB962C8B-B14F-4D97-AF65-F5344CB8AC3E}">
        <p14:creationId xmlns:p14="http://schemas.microsoft.com/office/powerpoint/2010/main" val="3505135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30</a:t>
            </a:fld>
            <a:endParaRPr lang="tr-TR"/>
          </a:p>
        </p:txBody>
      </p:sp>
    </p:spTree>
    <p:extLst>
      <p:ext uri="{BB962C8B-B14F-4D97-AF65-F5344CB8AC3E}">
        <p14:creationId xmlns:p14="http://schemas.microsoft.com/office/powerpoint/2010/main" val="3793273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31</a:t>
            </a:fld>
            <a:endParaRPr lang="tr-TR"/>
          </a:p>
        </p:txBody>
      </p:sp>
    </p:spTree>
    <p:extLst>
      <p:ext uri="{BB962C8B-B14F-4D97-AF65-F5344CB8AC3E}">
        <p14:creationId xmlns:p14="http://schemas.microsoft.com/office/powerpoint/2010/main" val="635355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Age, </a:t>
            </a:r>
            <a:r>
              <a:rPr lang="tr-TR" b="0" i="0" dirty="0" err="1">
                <a:solidFill>
                  <a:srgbClr val="374151"/>
                </a:solidFill>
                <a:effectLst/>
                <a:latin typeface="Söhne"/>
              </a:rPr>
              <a:t>weighr</a:t>
            </a:r>
            <a:r>
              <a:rPr lang="tr-TR" b="0" i="0" dirty="0">
                <a:solidFill>
                  <a:srgbClr val="374151"/>
                </a:solidFill>
                <a:effectLst/>
                <a:latin typeface="Söhne"/>
              </a:rPr>
              <a:t>, </a:t>
            </a:r>
            <a:r>
              <a:rPr lang="tr-TR" b="0" i="0" dirty="0" err="1">
                <a:solidFill>
                  <a:srgbClr val="374151"/>
                </a:solidFill>
                <a:effectLst/>
                <a:latin typeface="Söhne"/>
              </a:rPr>
              <a:t>smoker</a:t>
            </a:r>
            <a:r>
              <a:rPr lang="tr-TR" b="0" i="0" dirty="0">
                <a:solidFill>
                  <a:srgbClr val="374151"/>
                </a:solidFill>
                <a:effectLst/>
                <a:latin typeface="Söhne"/>
              </a:rPr>
              <a:t> = </a:t>
            </a:r>
            <a:r>
              <a:rPr lang="tr-TR" b="0" i="0" dirty="0" err="1">
                <a:solidFill>
                  <a:srgbClr val="374151"/>
                </a:solidFill>
                <a:effectLst/>
                <a:latin typeface="Söhne"/>
              </a:rPr>
              <a:t>decision</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a:p>
            <a:pPr marL="0" indent="0" algn="l">
              <a:buFont typeface="Arial" panose="020B0604020202020204" pitchFamily="34" charset="0"/>
              <a:buNone/>
            </a:pPr>
            <a:r>
              <a:rPr lang="tr-TR" b="0" i="0" dirty="0" err="1">
                <a:solidFill>
                  <a:srgbClr val="374151"/>
                </a:solidFill>
                <a:effectLst/>
                <a:latin typeface="Söhne"/>
              </a:rPr>
              <a:t>Low</a:t>
            </a:r>
            <a:r>
              <a:rPr lang="tr-TR" b="0" i="0" dirty="0">
                <a:solidFill>
                  <a:srgbClr val="374151"/>
                </a:solidFill>
                <a:effectLst/>
                <a:latin typeface="Söhne"/>
              </a:rPr>
              <a:t> risk, </a:t>
            </a:r>
            <a:r>
              <a:rPr lang="tr-TR" b="0" i="0" dirty="0" err="1">
                <a:solidFill>
                  <a:srgbClr val="374151"/>
                </a:solidFill>
                <a:effectLst/>
                <a:latin typeface="Söhne"/>
              </a:rPr>
              <a:t>high</a:t>
            </a:r>
            <a:r>
              <a:rPr lang="tr-TR" b="0" i="0" dirty="0">
                <a:solidFill>
                  <a:srgbClr val="374151"/>
                </a:solidFill>
                <a:effectLst/>
                <a:latin typeface="Söhne"/>
              </a:rPr>
              <a:t> risk = </a:t>
            </a:r>
            <a:r>
              <a:rPr lang="tr-TR" b="0" i="0" dirty="0" err="1">
                <a:solidFill>
                  <a:srgbClr val="374151"/>
                </a:solidFill>
                <a:effectLst/>
                <a:latin typeface="Söhne"/>
              </a:rPr>
              <a:t>leaf</a:t>
            </a:r>
            <a:r>
              <a:rPr lang="tr-TR" b="0" i="0" dirty="0">
                <a:solidFill>
                  <a:srgbClr val="374151"/>
                </a:solidFill>
                <a:effectLst/>
                <a:latin typeface="Söhne"/>
              </a:rPr>
              <a:t> </a:t>
            </a:r>
            <a:r>
              <a:rPr lang="tr-TR" b="0" i="0" dirty="0" err="1">
                <a:solidFill>
                  <a:srgbClr val="374151"/>
                </a:solidFill>
                <a:effectLst/>
                <a:latin typeface="Söhne"/>
              </a:rPr>
              <a:t>node</a:t>
            </a: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32</a:t>
            </a:fld>
            <a:endParaRPr lang="tr-TR"/>
          </a:p>
        </p:txBody>
      </p:sp>
    </p:spTree>
    <p:extLst>
      <p:ext uri="{BB962C8B-B14F-4D97-AF65-F5344CB8AC3E}">
        <p14:creationId xmlns:p14="http://schemas.microsoft.com/office/powerpoint/2010/main" val="1197874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33</a:t>
            </a:fld>
            <a:endParaRPr lang="tr-TR"/>
          </a:p>
        </p:txBody>
      </p:sp>
    </p:spTree>
    <p:extLst>
      <p:ext uri="{BB962C8B-B14F-4D97-AF65-F5344CB8AC3E}">
        <p14:creationId xmlns:p14="http://schemas.microsoft.com/office/powerpoint/2010/main" val="1690368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34</a:t>
            </a:fld>
            <a:endParaRPr lang="tr-TR"/>
          </a:p>
        </p:txBody>
      </p:sp>
    </p:spTree>
    <p:extLst>
      <p:ext uri="{BB962C8B-B14F-4D97-AF65-F5344CB8AC3E}">
        <p14:creationId xmlns:p14="http://schemas.microsoft.com/office/powerpoint/2010/main" val="132707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35</a:t>
            </a:fld>
            <a:endParaRPr lang="tr-TR"/>
          </a:p>
        </p:txBody>
      </p:sp>
    </p:spTree>
    <p:extLst>
      <p:ext uri="{BB962C8B-B14F-4D97-AF65-F5344CB8AC3E}">
        <p14:creationId xmlns:p14="http://schemas.microsoft.com/office/powerpoint/2010/main" val="355623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36</a:t>
            </a:fld>
            <a:endParaRPr lang="tr-TR"/>
          </a:p>
        </p:txBody>
      </p:sp>
    </p:spTree>
    <p:extLst>
      <p:ext uri="{BB962C8B-B14F-4D97-AF65-F5344CB8AC3E}">
        <p14:creationId xmlns:p14="http://schemas.microsoft.com/office/powerpoint/2010/main" val="1580946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37</a:t>
            </a:fld>
            <a:endParaRPr lang="tr-TR"/>
          </a:p>
        </p:txBody>
      </p:sp>
    </p:spTree>
    <p:extLst>
      <p:ext uri="{BB962C8B-B14F-4D97-AF65-F5344CB8AC3E}">
        <p14:creationId xmlns:p14="http://schemas.microsoft.com/office/powerpoint/2010/main" val="2026379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38</a:t>
            </a:fld>
            <a:endParaRPr lang="tr-TR"/>
          </a:p>
        </p:txBody>
      </p:sp>
    </p:spTree>
    <p:extLst>
      <p:ext uri="{BB962C8B-B14F-4D97-AF65-F5344CB8AC3E}">
        <p14:creationId xmlns:p14="http://schemas.microsoft.com/office/powerpoint/2010/main" val="2691388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Maksimum Derinlik (</a:t>
            </a:r>
            <a:r>
              <a:rPr lang="tr-TR" sz="1200" b="1" dirty="0" err="1"/>
              <a:t>max_depth</a:t>
            </a:r>
            <a:r>
              <a:rPr lang="tr-TR" sz="1200" b="1" dirty="0"/>
              <a:t>):</a:t>
            </a:r>
            <a:r>
              <a:rPr lang="tr-TR" sz="1200" dirty="0"/>
              <a:t> Karar ağacının maksimum derinliğini belirler. Bu parametre, ağacın kaç düğüme kadar dallanabileceğini kontrol eder. Derin bir ağaç, veriye aşırı uyum sağlayabilir (</a:t>
            </a:r>
            <a:r>
              <a:rPr lang="tr-TR" sz="1200" dirty="0" err="1"/>
              <a:t>overfitting</a:t>
            </a:r>
            <a:r>
              <a:rPr lang="tr-TR" sz="1200" dirty="0"/>
              <a:t>) ve genelleme yeteneğini azaltabilir.</a:t>
            </a:r>
          </a:p>
          <a:p>
            <a:pPr marL="342900" indent="-342900">
              <a:buFont typeface="Arial" panose="020B0604020202020204" pitchFamily="34" charset="0"/>
              <a:buChar char="•"/>
            </a:pPr>
            <a:r>
              <a:rPr lang="tr-TR" sz="1200" b="1" dirty="0"/>
              <a:t>Minimum Bölme Boyutu (</a:t>
            </a:r>
            <a:r>
              <a:rPr lang="tr-TR" sz="1200" b="1" dirty="0" err="1"/>
              <a:t>min_samples_split</a:t>
            </a:r>
            <a:r>
              <a:rPr lang="tr-TR" sz="1200" b="1" dirty="0"/>
              <a:t>):</a:t>
            </a:r>
            <a:r>
              <a:rPr lang="tr-TR" sz="1200" dirty="0"/>
              <a:t> Bir düğümün bölünmesi için gereken minimum veri noktası sayısını belirler. Bu parametre, ağacın bölünme yapmadan önce ne kadar veri toplaması gerektiğini kontrol eder. Düşük bir değer, ağacın daha fazla dallanmasına ve karmaşık bir yapıya sahip olmasına neden olabilir.</a:t>
            </a:r>
          </a:p>
          <a:p>
            <a:pPr marL="342900" indent="-342900">
              <a:buFont typeface="Arial" panose="020B0604020202020204" pitchFamily="34" charset="0"/>
              <a:buChar char="•"/>
            </a:pPr>
            <a:r>
              <a:rPr lang="tr-TR" sz="1200" b="1" dirty="0"/>
              <a:t>Minimum Yaprak Boyutu (</a:t>
            </a:r>
            <a:r>
              <a:rPr lang="tr-TR" sz="1200" b="1" dirty="0" err="1"/>
              <a:t>min_samples_leaf</a:t>
            </a:r>
            <a:r>
              <a:rPr lang="tr-TR" sz="1200" b="1" dirty="0"/>
              <a:t>):</a:t>
            </a:r>
            <a:r>
              <a:rPr lang="tr-TR" sz="1200" dirty="0"/>
              <a:t> Bir yaprak düğümünde bulunması gereken minimum veri noktası sayısını belirler. Bu parametre, ağacın daha fazla dallanmasını önler ve aşırı uyumu (</a:t>
            </a:r>
            <a:r>
              <a:rPr lang="tr-TR" sz="1200" dirty="0" err="1"/>
              <a:t>overfitting</a:t>
            </a:r>
            <a:r>
              <a:rPr lang="tr-TR" sz="1200" dirty="0"/>
              <a:t>) azaltır.</a:t>
            </a:r>
          </a:p>
          <a:p>
            <a:pPr marL="342900" indent="-342900">
              <a:buFont typeface="Arial" panose="020B0604020202020204" pitchFamily="34" charset="0"/>
              <a:buChar char="•"/>
            </a:pPr>
            <a:r>
              <a:rPr lang="tr-TR" sz="1200" b="1" dirty="0"/>
              <a:t>Maksimum Özellikler (</a:t>
            </a:r>
            <a:r>
              <a:rPr lang="tr-TR" sz="1200" b="1" dirty="0" err="1"/>
              <a:t>max_features</a:t>
            </a:r>
            <a:r>
              <a:rPr lang="tr-TR" sz="1200" b="1" dirty="0"/>
              <a:t>):</a:t>
            </a:r>
            <a:r>
              <a:rPr lang="tr-TR" sz="1200" dirty="0"/>
              <a:t> Bir düğümde değerlendirilecek maksimum özellik sayısını belirler. Bu parametre, her düğümde hangi özelliklerin göz önünde bulundurulacağını kontrol eder. Daha küçük bir değer, modelin daha az karmaşık olmasını sağlar ve aşırı uyumu (</a:t>
            </a:r>
            <a:r>
              <a:rPr lang="tr-TR" sz="1200" dirty="0" err="1"/>
              <a:t>overfitting</a:t>
            </a:r>
            <a:r>
              <a:rPr lang="tr-TR" sz="1200" dirty="0"/>
              <a:t>) azaltabilir.</a:t>
            </a:r>
          </a:p>
          <a:p>
            <a:pPr marL="342900" indent="-342900">
              <a:buFont typeface="Arial" panose="020B0604020202020204" pitchFamily="34" charset="0"/>
              <a:buChar char="•"/>
            </a:pPr>
            <a:r>
              <a:rPr lang="tr-TR" sz="1200" b="1" dirty="0"/>
              <a:t>Bölünme Kriteri (</a:t>
            </a:r>
            <a:r>
              <a:rPr lang="tr-TR" sz="1200" b="1" dirty="0" err="1"/>
              <a:t>criterion</a:t>
            </a:r>
            <a:r>
              <a:rPr lang="tr-TR" sz="1200" b="1" dirty="0"/>
              <a:t>):</a:t>
            </a:r>
            <a:r>
              <a:rPr lang="tr-TR" sz="1200" dirty="0"/>
              <a:t> Karar ağacının bölünme kriterini belirler. En yaygın kullanılan bölünme kriterleri </a:t>
            </a:r>
            <a:r>
              <a:rPr lang="tr-TR" sz="1200" dirty="0" err="1"/>
              <a:t>Gini</a:t>
            </a:r>
            <a:r>
              <a:rPr lang="tr-TR" sz="1200" dirty="0"/>
              <a:t> </a:t>
            </a:r>
            <a:r>
              <a:rPr lang="tr-TR" sz="1200" dirty="0" err="1"/>
              <a:t>impurity</a:t>
            </a:r>
            <a:r>
              <a:rPr lang="tr-TR" sz="1200" dirty="0"/>
              <a:t> ve </a:t>
            </a:r>
            <a:r>
              <a:rPr lang="tr-TR" sz="1200" dirty="0" err="1"/>
              <a:t>Entropi'dir</a:t>
            </a:r>
            <a:r>
              <a:rPr lang="tr-TR" sz="1200" dirty="0"/>
              <a:t>. Bu parametre, karar ağacının sınıflandırma veya regresyon için hangi ölçümü kullanacağını belirler.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39</a:t>
            </a:fld>
            <a:endParaRPr lang="tr-TR"/>
          </a:p>
        </p:txBody>
      </p:sp>
    </p:spTree>
    <p:extLst>
      <p:ext uri="{BB962C8B-B14F-4D97-AF65-F5344CB8AC3E}">
        <p14:creationId xmlns:p14="http://schemas.microsoft.com/office/powerpoint/2010/main" val="78763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buFont typeface="+mj-lt"/>
              <a:buAutoNum type="arabicPeriod"/>
            </a:pPr>
            <a:r>
              <a:rPr lang="tr-TR" b="1" i="0" dirty="0">
                <a:solidFill>
                  <a:srgbClr val="374151"/>
                </a:solidFill>
                <a:effectLst/>
                <a:latin typeface="Söhne"/>
              </a:rPr>
              <a:t>Veri Toplama ve Hazırlığı:</a:t>
            </a:r>
            <a:r>
              <a:rPr lang="tr-TR" b="0" i="0" dirty="0">
                <a:solidFill>
                  <a:srgbClr val="374151"/>
                </a:solidFill>
                <a:effectLst/>
                <a:latin typeface="Söhne"/>
              </a:rPr>
              <a:t> İlk olarak, eğitim için kullanılacak veri toplanır. Bu veri, girdi-çıktı ilişkisini yansıtan örneklerden oluşur. Örneğin, bir hastanın belirli semptomlarını içeren veriye sahip olabiliriz ve bu semptomların sonucunda tanıya ilişkin etiketler bulunur.</a:t>
            </a:r>
          </a:p>
          <a:p>
            <a:pPr algn="l">
              <a:buFont typeface="+mj-lt"/>
              <a:buAutoNum type="arabicPeriod"/>
            </a:pPr>
            <a:r>
              <a:rPr lang="tr-TR" b="1" i="0" dirty="0">
                <a:solidFill>
                  <a:srgbClr val="374151"/>
                </a:solidFill>
                <a:effectLst/>
                <a:latin typeface="Söhne"/>
              </a:rPr>
              <a:t>Model Seçimi ve Eğitimi:</a:t>
            </a:r>
            <a:r>
              <a:rPr lang="tr-TR" b="0" i="0" dirty="0">
                <a:solidFill>
                  <a:srgbClr val="374151"/>
                </a:solidFill>
                <a:effectLst/>
                <a:latin typeface="Söhne"/>
              </a:rPr>
              <a:t> Ardından, uygun bir model seçilir. Sınıflandırma problemleri için yaygın olarak kullanılan modeller arasında karar ağaçları, destek vektör makineleri (SVM) ve yapay sinir ağları bulunur. Regresyon problemleri için ise lineer regresyon, polinom regresyonu gibi modeller tercih edilebilir. Seçilen model, veri üzerinde eğitilir, yani veriye uyum sağlaması için parametreleri ayarlanır.</a:t>
            </a:r>
          </a:p>
          <a:p>
            <a:pPr algn="l">
              <a:buFont typeface="+mj-lt"/>
              <a:buAutoNum type="arabicPeriod"/>
            </a:pPr>
            <a:r>
              <a:rPr lang="tr-TR" b="1" i="0" dirty="0">
                <a:solidFill>
                  <a:srgbClr val="374151"/>
                </a:solidFill>
                <a:effectLst/>
                <a:latin typeface="Söhne"/>
              </a:rPr>
              <a:t>Model Değerlendirmesi:</a:t>
            </a:r>
            <a:r>
              <a:rPr lang="tr-TR" b="0" i="0" dirty="0">
                <a:solidFill>
                  <a:srgbClr val="374151"/>
                </a:solidFill>
                <a:effectLst/>
                <a:latin typeface="Söhne"/>
              </a:rPr>
              <a:t> Eğitim tamamlandıktan sonra, modelin performansını değerlendirmek için ayrı bir test veri seti kullanılır. Modelin tahminlerinin gerçek etiketlerle ne kadar uyumlu olduğunu ölçmek için çeşitli metrikler kullanılabilir, örneğin doğruluk (</a:t>
            </a:r>
            <a:r>
              <a:rPr lang="tr-TR" b="0" i="0" dirty="0" err="1">
                <a:solidFill>
                  <a:srgbClr val="374151"/>
                </a:solidFill>
                <a:effectLst/>
                <a:latin typeface="Söhne"/>
              </a:rPr>
              <a:t>accuracy</a:t>
            </a:r>
            <a:r>
              <a:rPr lang="tr-TR" b="0" i="0" dirty="0">
                <a:solidFill>
                  <a:srgbClr val="374151"/>
                </a:solidFill>
                <a:effectLst/>
                <a:latin typeface="Söhne"/>
              </a:rPr>
              <a:t>), hassasiyet (</a:t>
            </a:r>
            <a:r>
              <a:rPr lang="tr-TR" b="0" i="0" dirty="0" err="1">
                <a:solidFill>
                  <a:srgbClr val="374151"/>
                </a:solidFill>
                <a:effectLst/>
                <a:latin typeface="Söhne"/>
              </a:rPr>
              <a:t>precision</a:t>
            </a:r>
            <a:r>
              <a:rPr lang="tr-TR" b="0" i="0" dirty="0">
                <a:solidFill>
                  <a:srgbClr val="374151"/>
                </a:solidFill>
                <a:effectLst/>
                <a:latin typeface="Söhne"/>
              </a:rPr>
              <a:t>), geri çağırma (</a:t>
            </a:r>
            <a:r>
              <a:rPr lang="tr-TR" b="0" i="0" dirty="0" err="1">
                <a:solidFill>
                  <a:srgbClr val="374151"/>
                </a:solidFill>
                <a:effectLst/>
                <a:latin typeface="Söhne"/>
              </a:rPr>
              <a:t>recall</a:t>
            </a:r>
            <a:r>
              <a:rPr lang="tr-TR" b="0" i="0" dirty="0">
                <a:solidFill>
                  <a:srgbClr val="374151"/>
                </a:solidFill>
                <a:effectLst/>
                <a:latin typeface="Söhne"/>
              </a:rPr>
              <a:t>) gibi.</a:t>
            </a:r>
          </a:p>
          <a:p>
            <a:pPr algn="l">
              <a:buFont typeface="+mj-lt"/>
              <a:buAutoNum type="arabicPeriod"/>
            </a:pPr>
            <a:r>
              <a:rPr lang="tr-TR" b="1" i="0" dirty="0">
                <a:solidFill>
                  <a:srgbClr val="374151"/>
                </a:solidFill>
                <a:effectLst/>
                <a:latin typeface="Söhne"/>
              </a:rPr>
              <a:t>Model Ayarlaması ve Hiperparametre Optimizasyonu:</a:t>
            </a:r>
            <a:r>
              <a:rPr lang="tr-TR" b="0" i="0" dirty="0">
                <a:solidFill>
                  <a:srgbClr val="374151"/>
                </a:solidFill>
                <a:effectLst/>
                <a:latin typeface="Söhne"/>
              </a:rPr>
              <a:t> Model performansı tatmin edici değilse, </a:t>
            </a:r>
            <a:r>
              <a:rPr lang="tr-TR" b="0" i="0" dirty="0" err="1">
                <a:solidFill>
                  <a:srgbClr val="374151"/>
                </a:solidFill>
                <a:effectLst/>
                <a:latin typeface="Söhne"/>
              </a:rPr>
              <a:t>hiperparametrelerin</a:t>
            </a:r>
            <a:r>
              <a:rPr lang="tr-TR" b="0" i="0" dirty="0">
                <a:solidFill>
                  <a:srgbClr val="374151"/>
                </a:solidFill>
                <a:effectLst/>
                <a:latin typeface="Söhne"/>
              </a:rPr>
              <a:t> (modelin yapılandırmasını etkileyen parametreler) ayarlanması ve belki de farklı modellerin denenmesi gerekebilir. Bu adım, modelin performansını optimize etmek için tekrarlanabilir.</a:t>
            </a:r>
          </a:p>
        </p:txBody>
      </p:sp>
      <p:sp>
        <p:nvSpPr>
          <p:cNvPr id="4" name="Slayt Numarası Yer Tutucusu 3"/>
          <p:cNvSpPr>
            <a:spLocks noGrp="1"/>
          </p:cNvSpPr>
          <p:nvPr>
            <p:ph type="sldNum" sz="quarter" idx="10"/>
          </p:nvPr>
        </p:nvSpPr>
        <p:spPr/>
        <p:txBody>
          <a:bodyPr/>
          <a:lstStyle/>
          <a:p>
            <a:fld id="{9321E4BC-D821-44F3-BA3B-1C6614FB4B55}" type="slidenum">
              <a:rPr lang="tr-TR" smtClean="0"/>
              <a:t>4</a:t>
            </a:fld>
            <a:endParaRPr lang="tr-TR"/>
          </a:p>
        </p:txBody>
      </p:sp>
    </p:spTree>
    <p:extLst>
      <p:ext uri="{BB962C8B-B14F-4D97-AF65-F5344CB8AC3E}">
        <p14:creationId xmlns:p14="http://schemas.microsoft.com/office/powerpoint/2010/main" val="2349887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Sınıflandırma Problemleri:</a:t>
            </a:r>
            <a:r>
              <a:rPr lang="tr-TR" sz="1200" dirty="0"/>
              <a:t> Karar ağaçları sınıflandırma problemlerinde oldukça etkilidir. Örneğin, tıbbi teşhis, müşteri segmentasyonu, spam filtreleme gibi birçok alanda sınıflandırma problemleri karar ağaçlarıyla çözülebilir.</a:t>
            </a:r>
          </a:p>
          <a:p>
            <a:pPr marL="342900" indent="-342900">
              <a:buFont typeface="Arial" panose="020B0604020202020204" pitchFamily="34" charset="0"/>
              <a:buChar char="•"/>
            </a:pPr>
            <a:r>
              <a:rPr lang="tr-TR" sz="1200" b="1" dirty="0"/>
              <a:t>Regresyon Problemleri:</a:t>
            </a:r>
            <a:r>
              <a:rPr lang="tr-TR" sz="1200" dirty="0"/>
              <a:t> Karar ağaçları regresyon problemlerinde de kullanılabilir. Örneğin, ev fiyatlarının tahmini, gelir tahmini gibi problemler karar ağaçlarıyla regresyon analizi yaparak çözülebilir.</a:t>
            </a:r>
          </a:p>
          <a:p>
            <a:pPr marL="342900" indent="-342900">
              <a:buFont typeface="Arial" panose="020B0604020202020204" pitchFamily="34" charset="0"/>
              <a:buChar char="•"/>
            </a:pPr>
            <a:r>
              <a:rPr lang="tr-TR" sz="1200" b="1" dirty="0"/>
              <a:t>Pazarlama ve Satış Analizi:</a:t>
            </a:r>
            <a:r>
              <a:rPr lang="tr-TR" sz="1200" dirty="0"/>
              <a:t> Karar ağaçları, pazarlama ve satış verilerini analiz ederek tüketicilerin davranışlarını ve tercihlerini anlamak için kullanılabilir. Bu, ürün önerileri, hedeflenmiş reklam kampanyaları ve müşteri ilişki yönetimi gibi alanlarda faydalı olabilir.</a:t>
            </a:r>
          </a:p>
          <a:p>
            <a:pPr marL="342900" indent="-342900">
              <a:buFont typeface="Arial" panose="020B0604020202020204" pitchFamily="34" charset="0"/>
              <a:buChar char="•"/>
            </a:pPr>
            <a:r>
              <a:rPr lang="tr-TR" sz="1200" b="1" dirty="0"/>
              <a:t>Risk Değerlendirmesi:</a:t>
            </a:r>
            <a:r>
              <a:rPr lang="tr-TR" sz="1200" dirty="0"/>
              <a:t> Karar ağaçları, finansal risklerin değerlendirilmesi ve portföy yönetimi gibi alanlarda risk analizi için kullanılabilir. Örneğin, kredi değerlendirmesi ve sigorta prim tahmini gibi risk değerlendirme problemleri karar ağaçlarıyla çözülebilir.</a:t>
            </a:r>
          </a:p>
          <a:p>
            <a:pPr marL="342900" indent="-342900">
              <a:buFont typeface="Arial" panose="020B0604020202020204" pitchFamily="34" charset="0"/>
              <a:buChar char="•"/>
            </a:pPr>
            <a:r>
              <a:rPr lang="tr-TR" sz="1200" b="1" dirty="0"/>
              <a:t>Sağlık ve Tıp:</a:t>
            </a:r>
            <a:r>
              <a:rPr lang="tr-TR" sz="1200" dirty="0"/>
              <a:t> Karar ağaçları, tıbbi teşhis ve hastalık riski değerlendirmesi gibi sağlık ve tıp alanlarında da kullanılabilir. Örneğin, belirli semptomlar ve test sonuçlarına dayanarak hastalıkların teşhisi veya tedaviye yanıtın tahmini gibi problemler karar ağaçlarıyla çözülebilir.</a:t>
            </a:r>
          </a:p>
          <a:p>
            <a:pPr marL="342900" indent="-342900">
              <a:buFont typeface="Arial" panose="020B0604020202020204" pitchFamily="34" charset="0"/>
              <a:buChar char="•"/>
            </a:pPr>
            <a:r>
              <a:rPr lang="tr-TR" sz="1200" b="1" dirty="0"/>
              <a:t>Endüstriyel Üretim ve Kalite Kontrol:</a:t>
            </a:r>
            <a:r>
              <a:rPr lang="tr-TR" sz="1200" dirty="0"/>
              <a:t> Karar ağaçları, endüstriyel üretim süreçlerinde hata tespiti, kalite kontrol ve üretim optimizasyonu gibi alanlarda kullanılabilir.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40</a:t>
            </a:fld>
            <a:endParaRPr lang="tr-TR"/>
          </a:p>
        </p:txBody>
      </p:sp>
    </p:spTree>
    <p:extLst>
      <p:ext uri="{BB962C8B-B14F-4D97-AF65-F5344CB8AC3E}">
        <p14:creationId xmlns:p14="http://schemas.microsoft.com/office/powerpoint/2010/main" val="1503452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Anlaşılabilirlik:</a:t>
            </a:r>
            <a:r>
              <a:rPr lang="tr-TR" sz="1200" dirty="0"/>
              <a:t> Karar ağaçları genellikle insanlar tarafından kolayca anlaşılabilir ve yorumlanabilir. Ağacın her bir adımı bir karar kuralı veya koşul olarak temsil edilir, bu da modelin nasıl çalıştığını anlamayı kolaylaştırır.</a:t>
            </a:r>
          </a:p>
          <a:p>
            <a:pPr marL="342900" indent="-342900">
              <a:buFont typeface="Arial" panose="020B0604020202020204" pitchFamily="34" charset="0"/>
              <a:buChar char="•"/>
            </a:pPr>
            <a:r>
              <a:rPr lang="tr-TR" sz="1200" b="1" dirty="0"/>
              <a:t>Değişken Önemi:</a:t>
            </a:r>
            <a:r>
              <a:rPr lang="tr-TR" sz="1200" dirty="0"/>
              <a:t> Karar ağaçları, her özelliğin modelin performansına katkısını ölçmek için değişken önemi (</a:t>
            </a:r>
            <a:r>
              <a:rPr lang="tr-TR" sz="1200" dirty="0" err="1"/>
              <a:t>feature</a:t>
            </a:r>
            <a:r>
              <a:rPr lang="tr-TR" sz="1200" dirty="0"/>
              <a:t> </a:t>
            </a:r>
            <a:r>
              <a:rPr lang="tr-TR" sz="1200" dirty="0" err="1"/>
              <a:t>importance</a:t>
            </a:r>
            <a:r>
              <a:rPr lang="tr-TR" sz="1200" dirty="0"/>
              <a:t>) değerleri sağlar. Bu, veri setinde hangi özelliklerin daha belirleyici olduğunu anlamak için kullanışlıdır.</a:t>
            </a:r>
          </a:p>
          <a:p>
            <a:pPr marL="342900" indent="-342900">
              <a:buFont typeface="Arial" panose="020B0604020202020204" pitchFamily="34" charset="0"/>
              <a:buChar char="•"/>
            </a:pPr>
            <a:r>
              <a:rPr lang="tr-TR" sz="1200" b="1" dirty="0"/>
              <a:t>Çoklu Çıkışlı Modellere Uygunluk:</a:t>
            </a:r>
            <a:r>
              <a:rPr lang="tr-TR" sz="1200" dirty="0"/>
              <a:t> Karar ağaçları, sınıflandırma ve regresyon gibi farklı problem türlerine uygun olarak kullanılabilir.</a:t>
            </a:r>
          </a:p>
          <a:p>
            <a:pPr marL="342900" indent="-342900">
              <a:buFont typeface="Arial" panose="020B0604020202020204" pitchFamily="34" charset="0"/>
              <a:buChar char="•"/>
            </a:pPr>
            <a:r>
              <a:rPr lang="tr-TR" sz="1200" b="1" dirty="0"/>
              <a:t>Veri Ön İşleme İhtiyacının Azalması:</a:t>
            </a:r>
            <a:r>
              <a:rPr lang="tr-TR" sz="1200" dirty="0"/>
              <a:t> Genellikle, veri setinin normalize edilmesi veya ölçeklendirilmesi gibi karmaşık ön işleme adımlarına ihtiyaç duymazlar. Ayrıca, kategorik değişkenlerle (örneğin, cinsiyet veya kategori gibi) doğrudan çalışabilirler.</a:t>
            </a:r>
          </a:p>
          <a:p>
            <a:pPr marL="342900" indent="-342900">
              <a:buFont typeface="Arial" panose="020B0604020202020204" pitchFamily="34" charset="0"/>
              <a:buChar char="•"/>
            </a:pPr>
            <a:r>
              <a:rPr lang="tr-TR" sz="1200" dirty="0"/>
              <a:t>Ancak karar ağaçlarının bazı dezavantajları da vardır:</a:t>
            </a:r>
          </a:p>
          <a:p>
            <a:pPr marL="342900" indent="-342900">
              <a:buFont typeface="Arial" panose="020B0604020202020204" pitchFamily="34" charset="0"/>
              <a:buChar char="•"/>
            </a:pPr>
            <a:r>
              <a:rPr lang="tr-TR" sz="1200" b="1" dirty="0"/>
              <a:t>Aşırı Uyum (</a:t>
            </a:r>
            <a:r>
              <a:rPr lang="tr-TR" sz="1200" b="1" dirty="0" err="1"/>
              <a:t>Overfitting</a:t>
            </a:r>
            <a:r>
              <a:rPr lang="tr-TR" sz="1200" b="1" dirty="0"/>
              <a:t>):</a:t>
            </a:r>
            <a:r>
              <a:rPr lang="tr-TR" sz="1200" dirty="0"/>
              <a:t> Karar ağaçları eğitim verilerine çok fazla uyum sağlayabilir, bu da genelleme performansını olumsuz yönde etkileyebilir. Bu nedenle, ağacın derinliğini sınırlamak veya diğer düzenleme tekniklerini kullanmak önemlidir.</a:t>
            </a:r>
          </a:p>
          <a:p>
            <a:pPr marL="342900" indent="-342900">
              <a:buFont typeface="Arial" panose="020B0604020202020204" pitchFamily="34" charset="0"/>
              <a:buChar char="•"/>
            </a:pPr>
            <a:r>
              <a:rPr lang="tr-TR" sz="1200" b="1" dirty="0"/>
              <a:t>Duyarlılık:</a:t>
            </a:r>
            <a:r>
              <a:rPr lang="tr-TR" sz="1200" dirty="0"/>
              <a:t> Veri kümesindeki küçük değişiklikler, modelin yapısını önemli ölçüde etkileyebilir, bu da ağacın farklı eğitim veri setleriyle çok farklı hale gelmesine neden olabilir.</a:t>
            </a:r>
          </a:p>
          <a:p>
            <a:pPr marL="342900" indent="-342900">
              <a:buFont typeface="Arial" panose="020B0604020202020204" pitchFamily="34" charset="0"/>
              <a:buChar char="•"/>
            </a:pPr>
            <a:r>
              <a:rPr lang="tr-TR" sz="1200" b="1" dirty="0"/>
              <a:t>Dengesiz Veri Kümeleri:</a:t>
            </a:r>
            <a:r>
              <a:rPr lang="tr-TR" sz="1200" dirty="0"/>
              <a:t> Dengesiz sınıflar içeren veri kümelerinde, karar ağaçları yanlı olabilir ve çoğunluk sınıfına odaklanabilir.</a:t>
            </a:r>
          </a:p>
          <a:p>
            <a:pPr marL="285750" indent="-285750" algn="just">
              <a:buFont typeface="Arial" panose="020B0604020202020204" pitchFamily="34" charset="0"/>
              <a:buChar char="•"/>
            </a:pPr>
            <a:endParaRPr lang="tr-TR" sz="1400" dirty="0"/>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41</a:t>
            </a:fld>
            <a:endParaRPr lang="tr-TR"/>
          </a:p>
        </p:txBody>
      </p:sp>
    </p:spTree>
    <p:extLst>
      <p:ext uri="{BB962C8B-B14F-4D97-AF65-F5344CB8AC3E}">
        <p14:creationId xmlns:p14="http://schemas.microsoft.com/office/powerpoint/2010/main" val="2818531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42</a:t>
            </a:fld>
            <a:endParaRPr lang="tr-TR"/>
          </a:p>
        </p:txBody>
      </p:sp>
    </p:spTree>
    <p:extLst>
      <p:ext uri="{BB962C8B-B14F-4D97-AF65-F5344CB8AC3E}">
        <p14:creationId xmlns:p14="http://schemas.microsoft.com/office/powerpoint/2010/main" val="601053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43</a:t>
            </a:fld>
            <a:endParaRPr lang="tr-TR"/>
          </a:p>
        </p:txBody>
      </p:sp>
    </p:spTree>
    <p:extLst>
      <p:ext uri="{BB962C8B-B14F-4D97-AF65-F5344CB8AC3E}">
        <p14:creationId xmlns:p14="http://schemas.microsoft.com/office/powerpoint/2010/main" val="252693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44</a:t>
            </a:fld>
            <a:endParaRPr lang="tr-TR"/>
          </a:p>
        </p:txBody>
      </p:sp>
    </p:spTree>
    <p:extLst>
      <p:ext uri="{BB962C8B-B14F-4D97-AF65-F5344CB8AC3E}">
        <p14:creationId xmlns:p14="http://schemas.microsoft.com/office/powerpoint/2010/main" val="4160577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Sınıflandırma için Rasgele Ormanlar</a:t>
            </a:r>
            <a:r>
              <a:rPr lang="tr-TR" sz="1200" dirty="0"/>
              <a:t>: Sınıflandırma problemleri için kullanılır. Karar ağaçları, veri noktalarını belirli sınıflara ayırmak için kullanılır ve ardından orman içindeki tüm ağaçların tahminleri birleştirilerek en çok oy alan sınıf tahmini yapılır.</a:t>
            </a:r>
          </a:p>
          <a:p>
            <a:pPr marL="342900" indent="-342900">
              <a:buFont typeface="Arial" panose="020B0604020202020204" pitchFamily="34" charset="0"/>
              <a:buChar char="•"/>
            </a:pPr>
            <a:r>
              <a:rPr lang="tr-TR" sz="1200" b="1" dirty="0"/>
              <a:t>Regresyon için Rasgele Ormanlar</a:t>
            </a:r>
            <a:r>
              <a:rPr lang="tr-TR" sz="1200" dirty="0"/>
              <a:t>: Regresyon problemleri için kullanılır. Karar ağaçları, sürekli bir çıktı değişkeni tahmin etmek için kullanılır ve ardından orman içindeki tüm ağaçların tahminleri ortalaması alınarak nihai tahmin yapılır.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45</a:t>
            </a:fld>
            <a:endParaRPr lang="tr-TR"/>
          </a:p>
        </p:txBody>
      </p:sp>
    </p:spTree>
    <p:extLst>
      <p:ext uri="{BB962C8B-B14F-4D97-AF65-F5344CB8AC3E}">
        <p14:creationId xmlns:p14="http://schemas.microsoft.com/office/powerpoint/2010/main" val="1710508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46</a:t>
            </a:fld>
            <a:endParaRPr lang="tr-TR"/>
          </a:p>
        </p:txBody>
      </p:sp>
    </p:spTree>
    <p:extLst>
      <p:ext uri="{BB962C8B-B14F-4D97-AF65-F5344CB8AC3E}">
        <p14:creationId xmlns:p14="http://schemas.microsoft.com/office/powerpoint/2010/main" val="3398548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Ağaç Sayısı (</a:t>
            </a:r>
            <a:r>
              <a:rPr lang="tr-TR" sz="1200" b="1" dirty="0" err="1"/>
              <a:t>n_estimators</a:t>
            </a:r>
            <a:r>
              <a:rPr lang="tr-TR" sz="1200" b="1" dirty="0"/>
              <a:t>)</a:t>
            </a:r>
            <a:r>
              <a:rPr lang="tr-TR" sz="1200" dirty="0"/>
              <a:t>: Ormanda bulunan karar ağaçlarının sayısı.</a:t>
            </a:r>
          </a:p>
          <a:p>
            <a:pPr marL="342900" indent="-342900">
              <a:buFont typeface="Arial" panose="020B0604020202020204" pitchFamily="34" charset="0"/>
              <a:buChar char="•"/>
            </a:pPr>
            <a:r>
              <a:rPr lang="tr-TR" sz="1200" b="1" dirty="0"/>
              <a:t>Özelliklerin Sayısı (</a:t>
            </a:r>
            <a:r>
              <a:rPr lang="tr-TR" sz="1200" b="1" dirty="0" err="1"/>
              <a:t>max_features</a:t>
            </a:r>
            <a:r>
              <a:rPr lang="tr-TR" sz="1200" b="1" dirty="0"/>
              <a:t>)</a:t>
            </a:r>
            <a:r>
              <a:rPr lang="tr-TR" sz="1200" dirty="0"/>
              <a:t>: Her ağaç için seçilen rasgele özelliklerin sayısı.</a:t>
            </a:r>
          </a:p>
          <a:p>
            <a:pPr marL="342900" indent="-342900">
              <a:buFont typeface="Arial" panose="020B0604020202020204" pitchFamily="34" charset="0"/>
              <a:buChar char="•"/>
            </a:pPr>
            <a:r>
              <a:rPr lang="tr-TR" sz="1200" b="1" dirty="0"/>
              <a:t>Ağaç Derinliği (</a:t>
            </a:r>
            <a:r>
              <a:rPr lang="tr-TR" sz="1200" b="1" dirty="0" err="1"/>
              <a:t>max_depth</a:t>
            </a:r>
            <a:r>
              <a:rPr lang="tr-TR" sz="1200" b="1" dirty="0"/>
              <a:t>)</a:t>
            </a:r>
            <a:r>
              <a:rPr lang="tr-TR" sz="1200" dirty="0"/>
              <a:t>: Her karar ağacının maksimum derinliği.</a:t>
            </a:r>
          </a:p>
          <a:p>
            <a:pPr marL="342900" indent="-342900">
              <a:buFont typeface="Arial" panose="020B0604020202020204" pitchFamily="34" charset="0"/>
              <a:buChar char="•"/>
            </a:pPr>
            <a:r>
              <a:rPr lang="tr-TR" sz="1200" b="1" dirty="0"/>
              <a:t>Örnekleme Oranı (</a:t>
            </a:r>
            <a:r>
              <a:rPr lang="tr-TR" sz="1200" b="1" dirty="0" err="1"/>
              <a:t>bootstrap</a:t>
            </a:r>
            <a:r>
              <a:rPr lang="tr-TR" sz="1200" b="1" dirty="0"/>
              <a:t>)</a:t>
            </a:r>
            <a:r>
              <a:rPr lang="tr-TR" sz="1200" dirty="0"/>
              <a:t>: </a:t>
            </a:r>
            <a:r>
              <a:rPr lang="tr-TR" sz="1200" dirty="0" err="1"/>
              <a:t>Bootstrap</a:t>
            </a:r>
            <a:r>
              <a:rPr lang="tr-TR" sz="1200" dirty="0"/>
              <a:t> örnekleme ile alt örneklem oluşturulup oluşturulmayacağını belirler.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47</a:t>
            </a:fld>
            <a:endParaRPr lang="tr-TR"/>
          </a:p>
        </p:txBody>
      </p:sp>
    </p:spTree>
    <p:extLst>
      <p:ext uri="{BB962C8B-B14F-4D97-AF65-F5344CB8AC3E}">
        <p14:creationId xmlns:p14="http://schemas.microsoft.com/office/powerpoint/2010/main" val="1422363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dirty="0"/>
              <a:t>Sınıflandırma: Tıbbi teşhis, müşteri segmentasyonu, spam filtreleme gibi birçok alanda sınıflandırma problemlerinde kullanılır.</a:t>
            </a:r>
          </a:p>
          <a:p>
            <a:pPr marL="342900" indent="-342900">
              <a:buFont typeface="Arial" panose="020B0604020202020204" pitchFamily="34" charset="0"/>
              <a:buChar char="•"/>
            </a:pPr>
            <a:r>
              <a:rPr lang="tr-TR" sz="1200" dirty="0"/>
              <a:t>Regresyon: Hisse senedi fiyat tahmini, emlak fiyat tahmini gibi regresyon problemlerinde kullanılır.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48</a:t>
            </a:fld>
            <a:endParaRPr lang="tr-TR"/>
          </a:p>
        </p:txBody>
      </p:sp>
    </p:spTree>
    <p:extLst>
      <p:ext uri="{BB962C8B-B14F-4D97-AF65-F5344CB8AC3E}">
        <p14:creationId xmlns:p14="http://schemas.microsoft.com/office/powerpoint/2010/main" val="3807003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49</a:t>
            </a:fld>
            <a:endParaRPr lang="tr-TR"/>
          </a:p>
        </p:txBody>
      </p:sp>
    </p:spTree>
    <p:extLst>
      <p:ext uri="{BB962C8B-B14F-4D97-AF65-F5344CB8AC3E}">
        <p14:creationId xmlns:p14="http://schemas.microsoft.com/office/powerpoint/2010/main" val="466502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800100" lvl="1" indent="-342900">
              <a:buFont typeface="Arial" panose="020B0604020202020204" pitchFamily="34" charset="0"/>
              <a:buChar char="•"/>
            </a:pPr>
            <a:endParaRPr lang="tr-TR" sz="12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a:t>
            </a:fld>
            <a:endParaRPr lang="tr-TR"/>
          </a:p>
        </p:txBody>
      </p:sp>
    </p:spTree>
    <p:extLst>
      <p:ext uri="{BB962C8B-B14F-4D97-AF65-F5344CB8AC3E}">
        <p14:creationId xmlns:p14="http://schemas.microsoft.com/office/powerpoint/2010/main" val="845391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50</a:t>
            </a:fld>
            <a:endParaRPr lang="tr-TR"/>
          </a:p>
        </p:txBody>
      </p:sp>
    </p:spTree>
    <p:extLst>
      <p:ext uri="{BB962C8B-B14F-4D97-AF65-F5344CB8AC3E}">
        <p14:creationId xmlns:p14="http://schemas.microsoft.com/office/powerpoint/2010/main" val="717804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51</a:t>
            </a:fld>
            <a:endParaRPr lang="tr-TR"/>
          </a:p>
        </p:txBody>
      </p:sp>
    </p:spTree>
    <p:extLst>
      <p:ext uri="{BB962C8B-B14F-4D97-AF65-F5344CB8AC3E}">
        <p14:creationId xmlns:p14="http://schemas.microsoft.com/office/powerpoint/2010/main" val="214097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lgn="just">
              <a:buFont typeface="Arial" panose="020B0604020202020204" pitchFamily="34" charset="0"/>
              <a:buChar char="•"/>
            </a:pPr>
            <a:r>
              <a:rPr lang="tr-TR" sz="1400" dirty="0"/>
              <a:t> </a:t>
            </a:r>
          </a:p>
        </p:txBody>
      </p:sp>
      <p:sp>
        <p:nvSpPr>
          <p:cNvPr id="4" name="Slayt Numarası Yer Tutucusu 3"/>
          <p:cNvSpPr>
            <a:spLocks noGrp="1"/>
          </p:cNvSpPr>
          <p:nvPr>
            <p:ph type="sldNum" sz="quarter" idx="10"/>
          </p:nvPr>
        </p:nvSpPr>
        <p:spPr/>
        <p:txBody>
          <a:bodyPr/>
          <a:lstStyle/>
          <a:p>
            <a:fld id="{9321E4BC-D821-44F3-BA3B-1C6614FB4B55}" type="slidenum">
              <a:rPr lang="tr-TR" smtClean="0"/>
              <a:t>52</a:t>
            </a:fld>
            <a:endParaRPr lang="tr-TR"/>
          </a:p>
        </p:txBody>
      </p:sp>
    </p:spTree>
    <p:extLst>
      <p:ext uri="{BB962C8B-B14F-4D97-AF65-F5344CB8AC3E}">
        <p14:creationId xmlns:p14="http://schemas.microsoft.com/office/powerpoint/2010/main" val="3704659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53</a:t>
            </a:fld>
            <a:endParaRPr lang="tr-TR"/>
          </a:p>
        </p:txBody>
      </p:sp>
    </p:spTree>
    <p:extLst>
      <p:ext uri="{BB962C8B-B14F-4D97-AF65-F5344CB8AC3E}">
        <p14:creationId xmlns:p14="http://schemas.microsoft.com/office/powerpoint/2010/main" val="1009891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r>
              <a:rPr lang="tr-TR" sz="1400" dirty="0"/>
              <a:t> </a:t>
            </a:r>
            <a:r>
              <a:rPr lang="tr-TR" sz="2000" b="1" dirty="0"/>
              <a:t>Veri Hazırlığı:</a:t>
            </a:r>
            <a:r>
              <a:rPr lang="tr-TR" sz="2000" dirty="0"/>
              <a:t> İlk adım, kullanılacak verinin toplanması ve hazırlanmasıdır. Bu adımda, giriş özellikleri (X) ve hedef değişken (y) belirlenir. Veri seti uygun şekilde düzenlenir ve gerekiyorsa özellik ölçeklendirme veya normalizasyon gibi ön işleme adımları uygulanır.</a:t>
            </a:r>
          </a:p>
          <a:p>
            <a:pPr marL="285750" indent="-285750">
              <a:buFont typeface="Arial" panose="020B0604020202020204" pitchFamily="34" charset="0"/>
              <a:buChar char="•"/>
            </a:pPr>
            <a:r>
              <a:rPr lang="tr-TR" sz="2000" b="1" dirty="0"/>
              <a:t>Ağırlık ve </a:t>
            </a:r>
            <a:r>
              <a:rPr lang="tr-TR" sz="2000" b="1" dirty="0" err="1"/>
              <a:t>Biaslerin</a:t>
            </a:r>
            <a:r>
              <a:rPr lang="tr-TR" sz="2000" b="1" dirty="0"/>
              <a:t> Başlatılması:</a:t>
            </a:r>
            <a:r>
              <a:rPr lang="tr-TR" sz="2000" dirty="0"/>
              <a:t> </a:t>
            </a:r>
            <a:r>
              <a:rPr lang="tr-TR" sz="2000" dirty="0" err="1"/>
              <a:t>Logistic</a:t>
            </a:r>
            <a:r>
              <a:rPr lang="tr-TR" sz="2000" dirty="0"/>
              <a:t> regresyon modelinin parametreleri olan ağırlıklar (</a:t>
            </a:r>
            <a:r>
              <a:rPr lang="tr-TR" sz="2000" dirty="0" err="1"/>
              <a:t>weights</a:t>
            </a:r>
            <a:r>
              <a:rPr lang="tr-TR" sz="2000" dirty="0"/>
              <a:t>) ve </a:t>
            </a:r>
            <a:r>
              <a:rPr lang="tr-TR" sz="2000" dirty="0" err="1"/>
              <a:t>biasler</a:t>
            </a:r>
            <a:r>
              <a:rPr lang="tr-TR" sz="2000" dirty="0"/>
              <a:t> (</a:t>
            </a:r>
            <a:r>
              <a:rPr lang="tr-TR" sz="2000" dirty="0" err="1"/>
              <a:t>intercept</a:t>
            </a:r>
            <a:r>
              <a:rPr lang="tr-TR" sz="2000" dirty="0"/>
              <a:t>) başlangıçta rastgele değerlerle başlatılır.</a:t>
            </a:r>
          </a:p>
          <a:p>
            <a:pPr marL="285750" indent="-285750">
              <a:buFont typeface="Arial" panose="020B0604020202020204" pitchFamily="34" charset="0"/>
              <a:buChar char="•"/>
            </a:pPr>
            <a:r>
              <a:rPr lang="tr-TR" sz="2000" b="1" dirty="0"/>
              <a:t>İleri Yayılım (</a:t>
            </a:r>
            <a:r>
              <a:rPr lang="tr-TR" sz="2000" b="1" dirty="0" err="1"/>
              <a:t>Forward</a:t>
            </a:r>
            <a:r>
              <a:rPr lang="tr-TR" sz="2000" b="1" dirty="0"/>
              <a:t> </a:t>
            </a:r>
            <a:r>
              <a:rPr lang="tr-TR" sz="2000" b="1" dirty="0" err="1"/>
              <a:t>Propagation</a:t>
            </a:r>
            <a:r>
              <a:rPr lang="tr-TR" sz="2000" b="1" dirty="0"/>
              <a:t>):</a:t>
            </a:r>
            <a:r>
              <a:rPr lang="tr-TR" sz="2000" dirty="0"/>
              <a:t> İleri yayılım adımında, giriş özellikleri (X) ve ağırlıklar (W) arasındaki çarpım yapılır. Bu çarpım sonucu elde edilen değerler sigmoid fonksiyonuna (aktivasyon fonksiyonu) sokulur. Bu işlem, tahminlerin olasılık formunda elde edilmesini sağlar.</a:t>
            </a:r>
          </a:p>
          <a:p>
            <a:pPr marL="285750" indent="-285750">
              <a:buFont typeface="Arial" panose="020B0604020202020204" pitchFamily="34" charset="0"/>
              <a:buChar char="•"/>
            </a:pPr>
            <a:r>
              <a:rPr lang="tr-TR" sz="2000" b="1" dirty="0" err="1"/>
              <a:t>Loss</a:t>
            </a:r>
            <a:r>
              <a:rPr lang="tr-TR" sz="2000" b="1" dirty="0"/>
              <a:t> Fonksiyonunun Hesaplanması:</a:t>
            </a:r>
            <a:r>
              <a:rPr lang="tr-TR" sz="2000" dirty="0"/>
              <a:t> Elde edilen tahminler ile gerçek hedef değerler arasındaki farkın bir ölçüsü olan </a:t>
            </a:r>
            <a:r>
              <a:rPr lang="tr-TR" sz="2000" dirty="0" err="1"/>
              <a:t>loss</a:t>
            </a:r>
            <a:r>
              <a:rPr lang="tr-TR" sz="2000" dirty="0"/>
              <a:t> fonksiyonu hesaplanır. </a:t>
            </a:r>
            <a:r>
              <a:rPr lang="tr-TR" sz="2000" dirty="0" err="1"/>
              <a:t>Logistic</a:t>
            </a:r>
            <a:r>
              <a:rPr lang="tr-TR" sz="2000" dirty="0"/>
              <a:t> regresyonda genellikle çapraz entropi (</a:t>
            </a:r>
            <a:r>
              <a:rPr lang="tr-TR" sz="2000" dirty="0" err="1"/>
              <a:t>cross-entropy</a:t>
            </a:r>
            <a:r>
              <a:rPr lang="tr-TR" sz="2000" dirty="0"/>
              <a:t>) </a:t>
            </a:r>
            <a:r>
              <a:rPr lang="tr-TR" sz="2000" dirty="0" err="1"/>
              <a:t>loss</a:t>
            </a:r>
            <a:r>
              <a:rPr lang="tr-TR" sz="2000" dirty="0"/>
              <a:t> fonksiyonu kullanılır.</a:t>
            </a:r>
          </a:p>
          <a:p>
            <a:pPr marL="285750" indent="-285750">
              <a:buFont typeface="Arial" panose="020B0604020202020204" pitchFamily="34" charset="0"/>
              <a:buChar char="•"/>
            </a:pPr>
            <a:r>
              <a:rPr lang="tr-TR" sz="2000" b="1" dirty="0"/>
              <a:t>Geri Yayılım (</a:t>
            </a:r>
            <a:r>
              <a:rPr lang="tr-TR" sz="2000" b="1" dirty="0" err="1"/>
              <a:t>Backward</a:t>
            </a:r>
            <a:r>
              <a:rPr lang="tr-TR" sz="2000" b="1" dirty="0"/>
              <a:t> </a:t>
            </a:r>
            <a:r>
              <a:rPr lang="tr-TR" sz="2000" b="1" dirty="0" err="1"/>
              <a:t>Propagation</a:t>
            </a:r>
            <a:r>
              <a:rPr lang="tr-TR" sz="2000" b="1" dirty="0"/>
              <a:t>):</a:t>
            </a:r>
            <a:r>
              <a:rPr lang="tr-TR" sz="2000" dirty="0"/>
              <a:t> Geri yayılım adımında, </a:t>
            </a:r>
            <a:r>
              <a:rPr lang="tr-TR" sz="2000" dirty="0" err="1"/>
              <a:t>loss</a:t>
            </a:r>
            <a:r>
              <a:rPr lang="tr-TR" sz="2000" dirty="0"/>
              <a:t> fonksiyonunun ağırlıklara göre türevleri hesaplanır. Bu türevler, ağırlıkların güncellenmesi için kullanılacak olan gradyanları belirler.</a:t>
            </a:r>
          </a:p>
          <a:p>
            <a:pPr marL="285750" indent="-285750">
              <a:buFont typeface="Arial" panose="020B0604020202020204" pitchFamily="34" charset="0"/>
              <a:buChar char="•"/>
            </a:pPr>
            <a:r>
              <a:rPr lang="tr-TR" sz="2000" b="1" dirty="0"/>
              <a:t>Ağırlıkların Güncellenmesi:</a:t>
            </a:r>
            <a:r>
              <a:rPr lang="tr-TR" sz="2000" dirty="0"/>
              <a:t> Geri yayılım adımında elde edilen gradyanlar kullanılarak ağırlıklar ve </a:t>
            </a:r>
            <a:r>
              <a:rPr lang="tr-TR" sz="2000" dirty="0" err="1"/>
              <a:t>biasler</a:t>
            </a:r>
            <a:r>
              <a:rPr lang="tr-TR" sz="2000" dirty="0"/>
              <a:t> güncellenir. Bu güncelleme genellikle stokastik gradyan inişi (</a:t>
            </a:r>
            <a:r>
              <a:rPr lang="tr-TR" sz="2000" dirty="0" err="1"/>
              <a:t>Stochastic</a:t>
            </a:r>
            <a:r>
              <a:rPr lang="tr-TR" sz="2000" dirty="0"/>
              <a:t> </a:t>
            </a:r>
            <a:r>
              <a:rPr lang="tr-TR" sz="2000" dirty="0" err="1"/>
              <a:t>Gradient</a:t>
            </a:r>
            <a:r>
              <a:rPr lang="tr-TR" sz="2000" dirty="0"/>
              <a:t> </a:t>
            </a:r>
            <a:r>
              <a:rPr lang="tr-TR" sz="2000" dirty="0" err="1"/>
              <a:t>Descent</a:t>
            </a:r>
            <a:r>
              <a:rPr lang="tr-TR" sz="2000" dirty="0"/>
              <a:t> - SGD) veya diğer optimizasyon algoritmaları kullanılarak yapılır.</a:t>
            </a:r>
          </a:p>
          <a:p>
            <a:pPr marL="285750" indent="-285750">
              <a:buFont typeface="Arial" panose="020B0604020202020204" pitchFamily="34" charset="0"/>
              <a:buChar char="•"/>
            </a:pPr>
            <a:r>
              <a:rPr lang="tr-TR" sz="2000" b="1" dirty="0"/>
              <a:t>Tekrarlama:</a:t>
            </a:r>
            <a:r>
              <a:rPr lang="tr-TR" sz="2000" dirty="0"/>
              <a:t> 3-6 adımları birkaç kez tekrarlanarak modelin eğitimi tamamlanır. Eğitim seti üzerindeki </a:t>
            </a:r>
            <a:r>
              <a:rPr lang="tr-TR" sz="2000" dirty="0" err="1"/>
              <a:t>loss</a:t>
            </a:r>
            <a:r>
              <a:rPr lang="tr-TR" sz="2000" dirty="0"/>
              <a:t> değerleri minimize edilmeye çalışılır.</a:t>
            </a:r>
          </a:p>
          <a:p>
            <a:pPr marL="285750" indent="-285750">
              <a:buFont typeface="Arial" panose="020B0604020202020204" pitchFamily="34" charset="0"/>
              <a:buChar char="•"/>
            </a:pPr>
            <a:r>
              <a:rPr lang="tr-TR" sz="2000" b="1" dirty="0"/>
              <a:t>Değerlendirme:</a:t>
            </a:r>
            <a:r>
              <a:rPr lang="tr-TR" sz="2000" dirty="0"/>
              <a:t> Model eğitildikten sonra, ayrı bir doğrulama seti veya test seti kullanılarak modelin performansı değerlendirilir. Doğruluk, hassasiyet, geri çağırma gibi metrikler kullanılarak modelin performansı ölçülür.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600" dirty="0"/>
              <a:t> </a:t>
            </a:r>
            <a:r>
              <a:rPr lang="tr-TR" sz="1600" b="0" i="0" dirty="0">
                <a:solidFill>
                  <a:srgbClr val="374151"/>
                </a:solidFill>
                <a:effectLst/>
                <a:latin typeface="Söhne"/>
              </a:rPr>
              <a:t>https://www.youtube.com/watch?v=JR9V8lKzpe0 yada https://www.youtube.com/watch?v=z_xiwjEdAC4</a:t>
            </a:r>
          </a:p>
          <a:p>
            <a:pPr marL="285750" indent="-285750">
              <a:buFont typeface="Arial" panose="020B0604020202020204" pitchFamily="34" charset="0"/>
              <a:buChar char="•"/>
            </a:pPr>
            <a:endParaRPr lang="tr-TR" sz="1600" dirty="0"/>
          </a:p>
          <a:p>
            <a:pPr marL="285750" indent="-285750" algn="just">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54</a:t>
            </a:fld>
            <a:endParaRPr lang="tr-TR"/>
          </a:p>
        </p:txBody>
      </p:sp>
    </p:spTree>
    <p:extLst>
      <p:ext uri="{BB962C8B-B14F-4D97-AF65-F5344CB8AC3E}">
        <p14:creationId xmlns:p14="http://schemas.microsoft.com/office/powerpoint/2010/main" val="844779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171450" indent="-171450" algn="l">
              <a:buFont typeface="Arial" panose="020B0604020202020204" pitchFamily="34" charset="0"/>
              <a:buChar char="•"/>
            </a:pPr>
            <a:r>
              <a:rPr lang="tr-TR" b="0" i="0" dirty="0">
                <a:solidFill>
                  <a:srgbClr val="374151"/>
                </a:solidFill>
                <a:effectLst/>
                <a:latin typeface="Söhne"/>
              </a:rPr>
              <a:t>Basit kanser hücresi sınıflandırma çalışması ver, bunu çözün de basit bir model inşa et, sonrasında bunu Python ile yapacaksınız diye belirt.</a:t>
            </a:r>
          </a:p>
        </p:txBody>
      </p:sp>
      <p:sp>
        <p:nvSpPr>
          <p:cNvPr id="4" name="Slayt Numarası Yer Tutucusu 3"/>
          <p:cNvSpPr>
            <a:spLocks noGrp="1"/>
          </p:cNvSpPr>
          <p:nvPr>
            <p:ph type="sldNum" sz="quarter" idx="10"/>
          </p:nvPr>
        </p:nvSpPr>
        <p:spPr/>
        <p:txBody>
          <a:bodyPr/>
          <a:lstStyle/>
          <a:p>
            <a:fld id="{9321E4BC-D821-44F3-BA3B-1C6614FB4B55}" type="slidenum">
              <a:rPr lang="tr-TR" smtClean="0"/>
              <a:t>55</a:t>
            </a:fld>
            <a:endParaRPr lang="tr-TR"/>
          </a:p>
        </p:txBody>
      </p:sp>
    </p:spTree>
    <p:extLst>
      <p:ext uri="{BB962C8B-B14F-4D97-AF65-F5344CB8AC3E}">
        <p14:creationId xmlns:p14="http://schemas.microsoft.com/office/powerpoint/2010/main" val="13429240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err="1"/>
              <a:t>Penalty</a:t>
            </a:r>
            <a:r>
              <a:rPr lang="tr-TR" sz="1200" b="1" dirty="0"/>
              <a:t> (Cezalandırma):</a:t>
            </a:r>
            <a:r>
              <a:rPr lang="tr-TR" sz="1200" dirty="0"/>
              <a:t> </a:t>
            </a:r>
            <a:r>
              <a:rPr lang="tr-TR" sz="1200" dirty="0" err="1"/>
              <a:t>Penalty</a:t>
            </a:r>
            <a:r>
              <a:rPr lang="tr-TR" sz="1200" dirty="0"/>
              <a:t> parametresi, </a:t>
            </a:r>
            <a:r>
              <a:rPr lang="tr-TR" sz="1200" dirty="0" err="1"/>
              <a:t>regülarizasyonun</a:t>
            </a:r>
            <a:r>
              <a:rPr lang="tr-TR" sz="1200" dirty="0"/>
              <a:t> türünü belirler. "L1" veya "L2" olarak belirlenebilir. "L1" </a:t>
            </a:r>
            <a:r>
              <a:rPr lang="tr-TR" sz="1200" dirty="0" err="1"/>
              <a:t>regülarizasyonu</a:t>
            </a:r>
            <a:r>
              <a:rPr lang="tr-TR" sz="1200" dirty="0"/>
              <a:t>, modeldeki ağırlıkların bazılarını sıfıra indirerek özellik seçimi yapar. "L2" </a:t>
            </a:r>
            <a:r>
              <a:rPr lang="tr-TR" sz="1200" dirty="0" err="1"/>
              <a:t>regülarizasyonu</a:t>
            </a:r>
            <a:r>
              <a:rPr lang="tr-TR" sz="1200" dirty="0"/>
              <a:t> ise ağırlıkların büyüklüğünü sınırlar ve modelin aşırı uyuma karşı daha dirençli olmasını sağlar.</a:t>
            </a:r>
          </a:p>
          <a:p>
            <a:pPr marL="342900" indent="-342900">
              <a:buFont typeface="Arial" panose="020B0604020202020204" pitchFamily="34" charset="0"/>
              <a:buChar char="•"/>
            </a:pPr>
            <a:r>
              <a:rPr lang="tr-TR" sz="1200" b="1" dirty="0"/>
              <a:t>C (Cezalandırma Katsayısı):</a:t>
            </a:r>
            <a:r>
              <a:rPr lang="tr-TR" sz="1200" dirty="0"/>
              <a:t> C parametresi, </a:t>
            </a:r>
            <a:r>
              <a:rPr lang="tr-TR" sz="1200" dirty="0" err="1"/>
              <a:t>regülarizasyonun</a:t>
            </a:r>
            <a:r>
              <a:rPr lang="tr-TR" sz="1200" dirty="0"/>
              <a:t> şiddetini kontrol eder. Daha yüksek C değerleri, daha az </a:t>
            </a:r>
            <a:r>
              <a:rPr lang="tr-TR" sz="1200" dirty="0" err="1"/>
              <a:t>regülarizasyon</a:t>
            </a:r>
            <a:r>
              <a:rPr lang="tr-TR" sz="1200" dirty="0"/>
              <a:t> anlamına gelir ve modelin eğitim verisine daha yakın uymasına neden olur. Daha düşük C değerleri ise daha fazla </a:t>
            </a:r>
            <a:r>
              <a:rPr lang="tr-TR" sz="1200" dirty="0" err="1"/>
              <a:t>regülarizasyona</a:t>
            </a:r>
            <a:r>
              <a:rPr lang="tr-TR" sz="1200" dirty="0"/>
              <a:t> yol açar ve aşırı uyumu önler.</a:t>
            </a:r>
          </a:p>
          <a:p>
            <a:pPr marL="342900" indent="-342900">
              <a:buFont typeface="Arial" panose="020B0604020202020204" pitchFamily="34" charset="0"/>
              <a:buChar char="•"/>
            </a:pPr>
            <a:r>
              <a:rPr lang="tr-TR" sz="1200" b="1" dirty="0" err="1"/>
              <a:t>Solver</a:t>
            </a:r>
            <a:r>
              <a:rPr lang="tr-TR" sz="1200" b="1" dirty="0"/>
              <a:t> (Çözücü):</a:t>
            </a:r>
            <a:r>
              <a:rPr lang="tr-TR" sz="1200" dirty="0"/>
              <a:t> </a:t>
            </a:r>
            <a:r>
              <a:rPr lang="tr-TR" sz="1200" dirty="0" err="1"/>
              <a:t>Solver</a:t>
            </a:r>
            <a:r>
              <a:rPr lang="tr-TR" sz="1200" dirty="0"/>
              <a:t> parametresi, modelin optimize edilmesinde kullanılan algoritmayı belirler. "</a:t>
            </a:r>
            <a:r>
              <a:rPr lang="tr-TR" sz="1200" dirty="0" err="1"/>
              <a:t>Liblinear</a:t>
            </a:r>
            <a:r>
              <a:rPr lang="tr-TR" sz="1200" dirty="0"/>
              <a:t>", "</a:t>
            </a:r>
            <a:r>
              <a:rPr lang="tr-TR" sz="1200" dirty="0" err="1"/>
              <a:t>newton-cg</a:t>
            </a:r>
            <a:r>
              <a:rPr lang="tr-TR" sz="1200" dirty="0"/>
              <a:t>", "</a:t>
            </a:r>
            <a:r>
              <a:rPr lang="tr-TR" sz="1200" dirty="0" err="1"/>
              <a:t>lbfgs</a:t>
            </a:r>
            <a:r>
              <a:rPr lang="tr-TR" sz="1200" dirty="0"/>
              <a:t>", "</a:t>
            </a:r>
            <a:r>
              <a:rPr lang="tr-TR" sz="1200" dirty="0" err="1"/>
              <a:t>sag</a:t>
            </a:r>
            <a:r>
              <a:rPr lang="tr-TR" sz="1200" dirty="0"/>
              <a:t>" ve "</a:t>
            </a:r>
            <a:r>
              <a:rPr lang="tr-TR" sz="1200" dirty="0" err="1"/>
              <a:t>saga</a:t>
            </a:r>
            <a:r>
              <a:rPr lang="tr-TR" sz="1200" dirty="0"/>
              <a:t>" gibi çeşitli çözücüler mevcuttur. Veri setinizin boyutuna ve yapısına bağlı olarak en uygun çözücüyü seçmek önemlidir.</a:t>
            </a:r>
          </a:p>
          <a:p>
            <a:pPr marL="342900" indent="-342900">
              <a:buFont typeface="Arial" panose="020B0604020202020204" pitchFamily="34" charset="0"/>
              <a:buChar char="•"/>
            </a:pPr>
            <a:r>
              <a:rPr lang="tr-TR" sz="1200" b="1" dirty="0" err="1"/>
              <a:t>Max</a:t>
            </a:r>
            <a:r>
              <a:rPr lang="tr-TR" sz="1200" b="1" dirty="0"/>
              <a:t> </a:t>
            </a:r>
            <a:r>
              <a:rPr lang="tr-TR" sz="1200" b="1" dirty="0" err="1"/>
              <a:t>Iterations</a:t>
            </a:r>
            <a:r>
              <a:rPr lang="tr-TR" sz="1200" b="1" dirty="0"/>
              <a:t> (Maksimum İterasyonlar):</a:t>
            </a:r>
            <a:r>
              <a:rPr lang="tr-TR" sz="1200" dirty="0"/>
              <a:t> Optimizasyon algoritmasının maksimum iterasyon sayısını belirler. Model, maksimum iterasyon sayısına ulaşmadan önce yakınsarsa, eğitim işlemi sonlandırılır.</a:t>
            </a:r>
          </a:p>
          <a:p>
            <a:pPr marL="342900" indent="-342900">
              <a:buFont typeface="Arial" panose="020B0604020202020204" pitchFamily="34" charset="0"/>
              <a:buChar char="•"/>
            </a:pPr>
            <a:r>
              <a:rPr lang="tr-TR" sz="1200" b="1" dirty="0"/>
              <a:t>Class </a:t>
            </a:r>
            <a:r>
              <a:rPr lang="tr-TR" sz="1200" b="1" dirty="0" err="1"/>
              <a:t>Weight</a:t>
            </a:r>
            <a:r>
              <a:rPr lang="tr-TR" sz="1200" b="1" dirty="0"/>
              <a:t> (Sınıf Ağırlığı):</a:t>
            </a:r>
            <a:r>
              <a:rPr lang="tr-TR" sz="1200" dirty="0"/>
              <a:t> Dengesiz sınıflara sahip veri setlerinde, Class </a:t>
            </a:r>
            <a:r>
              <a:rPr lang="tr-TR" sz="1200" dirty="0" err="1"/>
              <a:t>Weight</a:t>
            </a:r>
            <a:r>
              <a:rPr lang="tr-TR" sz="1200" dirty="0"/>
              <a:t> parametresi kullanılarak farklı sınıflara farklı ağırlıklar verilebilir. Bu, nadir sınıfların daha fazla önemsenmesini sağlar.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56</a:t>
            </a:fld>
            <a:endParaRPr lang="tr-TR"/>
          </a:p>
        </p:txBody>
      </p:sp>
    </p:spTree>
    <p:extLst>
      <p:ext uri="{BB962C8B-B14F-4D97-AF65-F5344CB8AC3E}">
        <p14:creationId xmlns:p14="http://schemas.microsoft.com/office/powerpoint/2010/main" val="18433418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Tıp ve Sağlık:</a:t>
            </a:r>
            <a:r>
              <a:rPr lang="tr-TR" sz="1200" dirty="0"/>
              <a:t> Tıp alanında, hastalıkların teşhis edilmesi, hastalık riskinin belirlenmesi ve tedavi başarısının tahmin edilmesi gibi birçok problem </a:t>
            </a:r>
            <a:r>
              <a:rPr lang="tr-TR" sz="1200" dirty="0" err="1"/>
              <a:t>logistic</a:t>
            </a:r>
            <a:r>
              <a:rPr lang="tr-TR" sz="1200" dirty="0"/>
              <a:t> regresyon ile çözülebilir. Örneğin, bir hasta için belirli bir hastalığa sahip olma olasılığını tahmin etmek için </a:t>
            </a:r>
            <a:r>
              <a:rPr lang="tr-TR" sz="1200" dirty="0" err="1"/>
              <a:t>logistic</a:t>
            </a:r>
            <a:r>
              <a:rPr lang="tr-TR" sz="1200" dirty="0"/>
              <a:t> regresyon kullanılabilir.</a:t>
            </a:r>
          </a:p>
          <a:p>
            <a:pPr marL="342900" indent="-342900">
              <a:buFont typeface="Arial" panose="020B0604020202020204" pitchFamily="34" charset="0"/>
              <a:buChar char="•"/>
            </a:pPr>
            <a:r>
              <a:rPr lang="tr-TR" sz="1200" b="1" dirty="0"/>
              <a:t>Finans:</a:t>
            </a:r>
            <a:r>
              <a:rPr lang="tr-TR" sz="1200" dirty="0"/>
              <a:t> Finansal risk yönetimi, kredi riski değerlendirmesi, dolandırıcılık tespiti gibi finansal uygulamalarda </a:t>
            </a:r>
            <a:r>
              <a:rPr lang="tr-TR" sz="1200" dirty="0" err="1"/>
              <a:t>logistic</a:t>
            </a:r>
            <a:r>
              <a:rPr lang="tr-TR" sz="1200" dirty="0"/>
              <a:t> regresyon sıklıkla kullanılır. Örneğin, bir banka, bir müşterinin kredi kartı işlemlerinin dolandırıcılık olup olmadığını tahmin etmek için </a:t>
            </a:r>
            <a:r>
              <a:rPr lang="tr-TR" sz="1200" dirty="0" err="1"/>
              <a:t>logistic</a:t>
            </a:r>
            <a:r>
              <a:rPr lang="tr-TR" sz="1200" dirty="0"/>
              <a:t> regresyon kullanabilir.</a:t>
            </a:r>
          </a:p>
          <a:p>
            <a:pPr marL="342900" indent="-342900">
              <a:buFont typeface="Arial" panose="020B0604020202020204" pitchFamily="34" charset="0"/>
              <a:buChar char="•"/>
            </a:pPr>
            <a:r>
              <a:rPr lang="tr-TR" sz="1200" b="1" dirty="0"/>
              <a:t>İnsan Kaynakları:</a:t>
            </a:r>
            <a:r>
              <a:rPr lang="tr-TR" sz="1200" dirty="0"/>
              <a:t> İnsan kaynakları yönetiminde, personel devir hızı tahmini, performans değerlendirmesi ve işe alım sürecindeki kararlar gibi konularda </a:t>
            </a:r>
            <a:r>
              <a:rPr lang="tr-TR" sz="1200" dirty="0" err="1"/>
              <a:t>logistic</a:t>
            </a:r>
            <a:r>
              <a:rPr lang="tr-TR" sz="1200" dirty="0"/>
              <a:t> regresyon kullanılabilir.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57</a:t>
            </a:fld>
            <a:endParaRPr lang="tr-TR"/>
          </a:p>
        </p:txBody>
      </p:sp>
    </p:spTree>
    <p:extLst>
      <p:ext uri="{BB962C8B-B14F-4D97-AF65-F5344CB8AC3E}">
        <p14:creationId xmlns:p14="http://schemas.microsoft.com/office/powerpoint/2010/main" val="2930247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58</a:t>
            </a:fld>
            <a:endParaRPr lang="tr-TR"/>
          </a:p>
        </p:txBody>
      </p:sp>
    </p:spTree>
    <p:extLst>
      <p:ext uri="{BB962C8B-B14F-4D97-AF65-F5344CB8AC3E}">
        <p14:creationId xmlns:p14="http://schemas.microsoft.com/office/powerpoint/2010/main" val="3313454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59</a:t>
            </a:fld>
            <a:endParaRPr lang="tr-TR"/>
          </a:p>
        </p:txBody>
      </p:sp>
    </p:spTree>
    <p:extLst>
      <p:ext uri="{BB962C8B-B14F-4D97-AF65-F5344CB8AC3E}">
        <p14:creationId xmlns:p14="http://schemas.microsoft.com/office/powerpoint/2010/main" val="2549117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800100" lvl="1" indent="-342900">
              <a:buFont typeface="Arial" panose="020B0604020202020204" pitchFamily="34" charset="0"/>
              <a:buChar char="•"/>
            </a:pPr>
            <a:endParaRPr lang="tr-TR" sz="12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6</a:t>
            </a:fld>
            <a:endParaRPr lang="tr-TR"/>
          </a:p>
        </p:txBody>
      </p:sp>
    </p:spTree>
    <p:extLst>
      <p:ext uri="{BB962C8B-B14F-4D97-AF65-F5344CB8AC3E}">
        <p14:creationId xmlns:p14="http://schemas.microsoft.com/office/powerpoint/2010/main" val="1369686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60</a:t>
            </a:fld>
            <a:endParaRPr lang="tr-TR"/>
          </a:p>
        </p:txBody>
      </p:sp>
    </p:spTree>
    <p:extLst>
      <p:ext uri="{BB962C8B-B14F-4D97-AF65-F5344CB8AC3E}">
        <p14:creationId xmlns:p14="http://schemas.microsoft.com/office/powerpoint/2010/main" val="2507036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61</a:t>
            </a:fld>
            <a:endParaRPr lang="tr-TR"/>
          </a:p>
        </p:txBody>
      </p:sp>
    </p:spTree>
    <p:extLst>
      <p:ext uri="{BB962C8B-B14F-4D97-AF65-F5344CB8AC3E}">
        <p14:creationId xmlns:p14="http://schemas.microsoft.com/office/powerpoint/2010/main" val="3972539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28600" indent="-228600" algn="l">
              <a:buFont typeface="+mj-lt"/>
              <a:buAutoNum type="arabicPeriod"/>
            </a:pPr>
            <a:r>
              <a:rPr lang="tr-TR" b="0" i="0" dirty="0">
                <a:solidFill>
                  <a:srgbClr val="374151"/>
                </a:solidFill>
                <a:effectLst/>
                <a:latin typeface="Söhne"/>
              </a:rPr>
              <a:t>https://www.youtube.com/watch?v=ivPoCcYfFAw</a:t>
            </a:r>
          </a:p>
        </p:txBody>
      </p:sp>
      <p:sp>
        <p:nvSpPr>
          <p:cNvPr id="4" name="Slayt Numarası Yer Tutucusu 3"/>
          <p:cNvSpPr>
            <a:spLocks noGrp="1"/>
          </p:cNvSpPr>
          <p:nvPr>
            <p:ph type="sldNum" sz="quarter" idx="10"/>
          </p:nvPr>
        </p:nvSpPr>
        <p:spPr/>
        <p:txBody>
          <a:bodyPr/>
          <a:lstStyle/>
          <a:p>
            <a:fld id="{9321E4BC-D821-44F3-BA3B-1C6614FB4B55}" type="slidenum">
              <a:rPr lang="tr-TR" smtClean="0"/>
              <a:t>62</a:t>
            </a:fld>
            <a:endParaRPr lang="tr-TR"/>
          </a:p>
        </p:txBody>
      </p:sp>
    </p:spTree>
    <p:extLst>
      <p:ext uri="{BB962C8B-B14F-4D97-AF65-F5344CB8AC3E}">
        <p14:creationId xmlns:p14="http://schemas.microsoft.com/office/powerpoint/2010/main" val="1551873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dirty="0"/>
              <a:t>C: Doğruluk ve aşırı uydurma arasındaki dengeyi kontrol eder.</a:t>
            </a:r>
          </a:p>
          <a:p>
            <a:pPr marL="342900" indent="-342900">
              <a:buFont typeface="Arial" panose="020B0604020202020204" pitchFamily="34" charset="0"/>
              <a:buChar char="•"/>
            </a:pPr>
            <a:r>
              <a:rPr lang="tr-TR" sz="1200" dirty="0"/>
              <a:t>Kernel tipi: Doğrusal, </a:t>
            </a:r>
            <a:r>
              <a:rPr lang="tr-TR" sz="1200" dirty="0" err="1"/>
              <a:t>polinomiyal</a:t>
            </a:r>
            <a:r>
              <a:rPr lang="tr-TR" sz="1200" dirty="0"/>
              <a:t>, RBF gibi farklı </a:t>
            </a:r>
            <a:r>
              <a:rPr lang="tr-TR" sz="1200" dirty="0" err="1"/>
              <a:t>kernel</a:t>
            </a:r>
            <a:r>
              <a:rPr lang="tr-TR" sz="1200" dirty="0"/>
              <a:t> fonksiyonları seçilir.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63</a:t>
            </a:fld>
            <a:endParaRPr lang="tr-TR"/>
          </a:p>
        </p:txBody>
      </p:sp>
    </p:spTree>
    <p:extLst>
      <p:ext uri="{BB962C8B-B14F-4D97-AF65-F5344CB8AC3E}">
        <p14:creationId xmlns:p14="http://schemas.microsoft.com/office/powerpoint/2010/main" val="287523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dirty="0"/>
              <a:t>Tıp: Kanser teşhisi, hastalık sınıflandırması.</a:t>
            </a:r>
          </a:p>
          <a:p>
            <a:pPr marL="342900" indent="-342900">
              <a:buFont typeface="Arial" panose="020B0604020202020204" pitchFamily="34" charset="0"/>
              <a:buChar char="•"/>
            </a:pPr>
            <a:r>
              <a:rPr lang="tr-TR" sz="1200" dirty="0"/>
              <a:t>Finans: Kredi riski değerlendirmesi, hisse senedi fiyat tahmini.</a:t>
            </a:r>
          </a:p>
          <a:p>
            <a:pPr marL="342900" indent="-342900">
              <a:buFont typeface="Arial" panose="020B0604020202020204" pitchFamily="34" charset="0"/>
              <a:buChar char="•"/>
            </a:pPr>
            <a:r>
              <a:rPr lang="tr-TR" sz="1200" dirty="0"/>
              <a:t>Görüntü İşleme: Nesne tanıma, yüz tanıma.</a:t>
            </a:r>
          </a:p>
          <a:p>
            <a:pPr marL="342900" indent="-342900">
              <a:buFont typeface="Arial" panose="020B0604020202020204" pitchFamily="34" charset="0"/>
              <a:buChar char="•"/>
            </a:pPr>
            <a:r>
              <a:rPr lang="tr-TR" sz="1200" dirty="0"/>
              <a:t>Biyoinformatik: Protein fonksiyonu tahmini, gen sınıflandırması.</a:t>
            </a:r>
          </a:p>
          <a:p>
            <a:pPr marL="342900" indent="-342900">
              <a:buFont typeface="Arial" panose="020B0604020202020204" pitchFamily="34" charset="0"/>
              <a:buChar char="•"/>
            </a:pPr>
            <a:r>
              <a:rPr lang="tr-TR" sz="1200" dirty="0"/>
              <a:t>Metin ve Dil İşleme: Duygu analizi, metin sınıflandırması.</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64</a:t>
            </a:fld>
            <a:endParaRPr lang="tr-TR"/>
          </a:p>
        </p:txBody>
      </p:sp>
    </p:spTree>
    <p:extLst>
      <p:ext uri="{BB962C8B-B14F-4D97-AF65-F5344CB8AC3E}">
        <p14:creationId xmlns:p14="http://schemas.microsoft.com/office/powerpoint/2010/main" val="2278220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65</a:t>
            </a:fld>
            <a:endParaRPr lang="tr-TR"/>
          </a:p>
        </p:txBody>
      </p:sp>
    </p:spTree>
    <p:extLst>
      <p:ext uri="{BB962C8B-B14F-4D97-AF65-F5344CB8AC3E}">
        <p14:creationId xmlns:p14="http://schemas.microsoft.com/office/powerpoint/2010/main" val="2771863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66</a:t>
            </a:fld>
            <a:endParaRPr lang="tr-TR"/>
          </a:p>
        </p:txBody>
      </p:sp>
    </p:spTree>
    <p:extLst>
      <p:ext uri="{BB962C8B-B14F-4D97-AF65-F5344CB8AC3E}">
        <p14:creationId xmlns:p14="http://schemas.microsoft.com/office/powerpoint/2010/main" val="6980107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67</a:t>
            </a:fld>
            <a:endParaRPr lang="tr-TR"/>
          </a:p>
        </p:txBody>
      </p:sp>
    </p:spTree>
    <p:extLst>
      <p:ext uri="{BB962C8B-B14F-4D97-AF65-F5344CB8AC3E}">
        <p14:creationId xmlns:p14="http://schemas.microsoft.com/office/powerpoint/2010/main" val="3873661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68</a:t>
            </a:fld>
            <a:endParaRPr lang="tr-TR"/>
          </a:p>
        </p:txBody>
      </p:sp>
    </p:spTree>
    <p:extLst>
      <p:ext uri="{BB962C8B-B14F-4D97-AF65-F5344CB8AC3E}">
        <p14:creationId xmlns:p14="http://schemas.microsoft.com/office/powerpoint/2010/main" val="6012612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69</a:t>
            </a:fld>
            <a:endParaRPr lang="tr-TR"/>
          </a:p>
        </p:txBody>
      </p:sp>
    </p:spTree>
    <p:extLst>
      <p:ext uri="{BB962C8B-B14F-4D97-AF65-F5344CB8AC3E}">
        <p14:creationId xmlns:p14="http://schemas.microsoft.com/office/powerpoint/2010/main" val="215401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7</a:t>
            </a:fld>
            <a:endParaRPr lang="tr-TR"/>
          </a:p>
        </p:txBody>
      </p:sp>
    </p:spTree>
    <p:extLst>
      <p:ext uri="{BB962C8B-B14F-4D97-AF65-F5344CB8AC3E}">
        <p14:creationId xmlns:p14="http://schemas.microsoft.com/office/powerpoint/2010/main" val="13435780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https://www.youtube.com/watch?v=caRLHyyUudg</a:t>
            </a:r>
          </a:p>
        </p:txBody>
      </p:sp>
      <p:sp>
        <p:nvSpPr>
          <p:cNvPr id="4" name="Slayt Numarası Yer Tutucusu 3"/>
          <p:cNvSpPr>
            <a:spLocks noGrp="1"/>
          </p:cNvSpPr>
          <p:nvPr>
            <p:ph type="sldNum" sz="quarter" idx="10"/>
          </p:nvPr>
        </p:nvSpPr>
        <p:spPr/>
        <p:txBody>
          <a:bodyPr/>
          <a:lstStyle/>
          <a:p>
            <a:fld id="{9321E4BC-D821-44F3-BA3B-1C6614FB4B55}" type="slidenum">
              <a:rPr lang="tr-TR" smtClean="0"/>
              <a:t>70</a:t>
            </a:fld>
            <a:endParaRPr lang="tr-TR"/>
          </a:p>
        </p:txBody>
      </p:sp>
    </p:spTree>
    <p:extLst>
      <p:ext uri="{BB962C8B-B14F-4D97-AF65-F5344CB8AC3E}">
        <p14:creationId xmlns:p14="http://schemas.microsoft.com/office/powerpoint/2010/main" val="41046071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https://www.youtube.com/watch?v=caRLHyyUudg</a:t>
            </a:r>
          </a:p>
        </p:txBody>
      </p:sp>
      <p:sp>
        <p:nvSpPr>
          <p:cNvPr id="4" name="Slayt Numarası Yer Tutucusu 3"/>
          <p:cNvSpPr>
            <a:spLocks noGrp="1"/>
          </p:cNvSpPr>
          <p:nvPr>
            <p:ph type="sldNum" sz="quarter" idx="10"/>
          </p:nvPr>
        </p:nvSpPr>
        <p:spPr/>
        <p:txBody>
          <a:bodyPr/>
          <a:lstStyle/>
          <a:p>
            <a:fld id="{9321E4BC-D821-44F3-BA3B-1C6614FB4B55}" type="slidenum">
              <a:rPr lang="tr-TR" smtClean="0"/>
              <a:t>71</a:t>
            </a:fld>
            <a:endParaRPr lang="tr-TR"/>
          </a:p>
        </p:txBody>
      </p:sp>
    </p:spTree>
    <p:extLst>
      <p:ext uri="{BB962C8B-B14F-4D97-AF65-F5344CB8AC3E}">
        <p14:creationId xmlns:p14="http://schemas.microsoft.com/office/powerpoint/2010/main" val="18065555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dirty="0"/>
              <a:t>Metin Sınıflandırma: E-posta spam filtreleme, belge sınıflandırma.</a:t>
            </a:r>
          </a:p>
          <a:p>
            <a:pPr marL="342900" indent="-342900">
              <a:buFont typeface="Arial" panose="020B0604020202020204" pitchFamily="34" charset="0"/>
              <a:buChar char="•"/>
            </a:pPr>
            <a:r>
              <a:rPr lang="tr-TR" sz="1200" dirty="0"/>
              <a:t>Duygu Analizi: Metinlerin pozitif, negatif veya nötr duygularını analiz etme.</a:t>
            </a:r>
          </a:p>
          <a:p>
            <a:pPr marL="342900" indent="-342900">
              <a:buFont typeface="Arial" panose="020B0604020202020204" pitchFamily="34" charset="0"/>
              <a:buChar char="•"/>
            </a:pPr>
            <a:r>
              <a:rPr lang="tr-TR" sz="1200" dirty="0"/>
              <a:t>Tıbbi Teşhis: Hastalıkların teşhisi, tıbbi belgelerin kategorizasyonu.</a:t>
            </a:r>
          </a:p>
          <a:p>
            <a:pPr marL="342900" indent="-342900">
              <a:buFont typeface="Arial" panose="020B0604020202020204" pitchFamily="34" charset="0"/>
              <a:buChar char="•"/>
            </a:pPr>
            <a:r>
              <a:rPr lang="tr-TR" sz="1200" dirty="0"/>
              <a:t>Pazarlama: Müşteri segmentasyonu, ürün önerileri.</a:t>
            </a:r>
          </a:p>
          <a:p>
            <a:pPr marL="342900" indent="-342900">
              <a:buFont typeface="Arial" panose="020B0604020202020204" pitchFamily="34" charset="0"/>
              <a:buChar char="•"/>
            </a:pPr>
            <a:r>
              <a:rPr lang="tr-TR" sz="1200" dirty="0"/>
              <a:t>Biyoinformatik: Protein sınıflandırması, gen ifade analizi.</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72</a:t>
            </a:fld>
            <a:endParaRPr lang="tr-TR"/>
          </a:p>
        </p:txBody>
      </p:sp>
    </p:spTree>
    <p:extLst>
      <p:ext uri="{BB962C8B-B14F-4D97-AF65-F5344CB8AC3E}">
        <p14:creationId xmlns:p14="http://schemas.microsoft.com/office/powerpoint/2010/main" val="23468939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73</a:t>
            </a:fld>
            <a:endParaRPr lang="tr-TR"/>
          </a:p>
        </p:txBody>
      </p:sp>
    </p:spTree>
    <p:extLst>
      <p:ext uri="{BB962C8B-B14F-4D97-AF65-F5344CB8AC3E}">
        <p14:creationId xmlns:p14="http://schemas.microsoft.com/office/powerpoint/2010/main" val="1055970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74</a:t>
            </a:fld>
            <a:endParaRPr lang="tr-TR"/>
          </a:p>
        </p:txBody>
      </p:sp>
    </p:spTree>
    <p:extLst>
      <p:ext uri="{BB962C8B-B14F-4D97-AF65-F5344CB8AC3E}">
        <p14:creationId xmlns:p14="http://schemas.microsoft.com/office/powerpoint/2010/main" val="10972337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75</a:t>
            </a:fld>
            <a:endParaRPr lang="tr-TR"/>
          </a:p>
        </p:txBody>
      </p:sp>
    </p:spTree>
    <p:extLst>
      <p:ext uri="{BB962C8B-B14F-4D97-AF65-F5344CB8AC3E}">
        <p14:creationId xmlns:p14="http://schemas.microsoft.com/office/powerpoint/2010/main" val="35315971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76</a:t>
            </a:fld>
            <a:endParaRPr lang="tr-TR"/>
          </a:p>
        </p:txBody>
      </p:sp>
    </p:spTree>
    <p:extLst>
      <p:ext uri="{BB962C8B-B14F-4D97-AF65-F5344CB8AC3E}">
        <p14:creationId xmlns:p14="http://schemas.microsoft.com/office/powerpoint/2010/main" val="3944494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Basit Lineer Regresyon</a:t>
            </a:r>
            <a:r>
              <a:rPr lang="tr-TR" sz="1200" dirty="0"/>
              <a:t>: Bu, tek bir bağımsız değişkenin kullanıldığı en basit lineer regresyon türüdür. Bağımlı değişkenin bağımsız değişken tarafından nasıl etkilendiğini modellemek için kullanılır. Genellikle doğrusal bir ilişkiyi gösteren veri setleri için kullanılır.</a:t>
            </a:r>
          </a:p>
          <a:p>
            <a:pPr marL="342900" indent="-342900">
              <a:buFont typeface="Arial" panose="020B0604020202020204" pitchFamily="34" charset="0"/>
              <a:buChar char="•"/>
            </a:pPr>
            <a:r>
              <a:rPr lang="tr-TR" sz="1200" b="1" dirty="0"/>
              <a:t>Çoklu Lineer Regresyon</a:t>
            </a:r>
            <a:r>
              <a:rPr lang="tr-TR" sz="1200" dirty="0"/>
              <a:t>: Bu regresyon türünde, birden fazla bağımsız değişken kullanılır. Bu şekilde, bağımlı değişkenin birden fazla faktörden etkilendiği durumları modellemek için kullanılır.</a:t>
            </a:r>
          </a:p>
          <a:p>
            <a:pPr marL="342900" indent="-342900">
              <a:buFont typeface="Arial" panose="020B0604020202020204" pitchFamily="34" charset="0"/>
              <a:buChar char="•"/>
            </a:pPr>
            <a:r>
              <a:rPr lang="tr-TR" sz="1200" b="1" dirty="0"/>
              <a:t>Polinom Regresyon</a:t>
            </a:r>
            <a:r>
              <a:rPr lang="tr-TR" sz="1200" dirty="0"/>
              <a:t>: Lineer olmayan ilişkileri modellemek için kullanılan bir regresyon türüdür. Bağımlı değişken ve bağımsız değişkenler arasındaki ilişkiyi doğrusal olmayan bir polinom denklemiyle ifade eder. Örneğin, ikinci dereceden bir polinom regresyonu, bağımlı değişkenin karesi ve bağımsız değişken arasındaki ilişkiyi modelleyebilir.</a:t>
            </a:r>
          </a:p>
          <a:p>
            <a:pPr marL="342900" indent="-342900">
              <a:buFont typeface="Arial" panose="020B0604020202020204" pitchFamily="34" charset="0"/>
              <a:buChar char="•"/>
            </a:pPr>
            <a:r>
              <a:rPr lang="tr-TR" sz="1200" b="1" dirty="0" err="1"/>
              <a:t>Ridge</a:t>
            </a:r>
            <a:r>
              <a:rPr lang="tr-TR" sz="1200" b="1" dirty="0"/>
              <a:t> ve </a:t>
            </a:r>
            <a:r>
              <a:rPr lang="tr-TR" sz="1200" b="1" dirty="0" err="1"/>
              <a:t>Lasso</a:t>
            </a:r>
            <a:r>
              <a:rPr lang="tr-TR" sz="1200" b="1" dirty="0"/>
              <a:t> Regresyonu</a:t>
            </a:r>
            <a:r>
              <a:rPr lang="tr-TR" sz="1200" dirty="0"/>
              <a:t>: Bu regresyon türleri, aşırı uydurma problemini (</a:t>
            </a:r>
            <a:r>
              <a:rPr lang="tr-TR" sz="1200" dirty="0" err="1"/>
              <a:t>overfitting</a:t>
            </a:r>
            <a:r>
              <a:rPr lang="tr-TR" sz="1200" dirty="0"/>
              <a:t>) azaltmak için kullanılır. </a:t>
            </a:r>
            <a:r>
              <a:rPr lang="tr-TR" sz="1200" dirty="0" err="1"/>
              <a:t>Ridge</a:t>
            </a:r>
            <a:r>
              <a:rPr lang="tr-TR" sz="1200" dirty="0"/>
              <a:t> regresyonu, katsayıların karelerinin toplamını sınırlayarak modelin karmaşıklığını azaltırken, </a:t>
            </a:r>
            <a:r>
              <a:rPr lang="tr-TR" sz="1200" dirty="0" err="1"/>
              <a:t>Lasso</a:t>
            </a:r>
            <a:r>
              <a:rPr lang="tr-TR" sz="1200" dirty="0"/>
              <a:t> regresyonu, katsayıların mutlak değerlerinin toplamını sınırlayarak aynı işlevi görür.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77</a:t>
            </a:fld>
            <a:endParaRPr lang="tr-TR"/>
          </a:p>
        </p:txBody>
      </p:sp>
    </p:spTree>
    <p:extLst>
      <p:ext uri="{BB962C8B-B14F-4D97-AF65-F5344CB8AC3E}">
        <p14:creationId xmlns:p14="http://schemas.microsoft.com/office/powerpoint/2010/main" val="31387526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https://www.youtube.com/watch?v=QcPycBZomac</a:t>
            </a:r>
          </a:p>
        </p:txBody>
      </p:sp>
      <p:sp>
        <p:nvSpPr>
          <p:cNvPr id="4" name="Slayt Numarası Yer Tutucusu 3"/>
          <p:cNvSpPr>
            <a:spLocks noGrp="1"/>
          </p:cNvSpPr>
          <p:nvPr>
            <p:ph type="sldNum" sz="quarter" idx="10"/>
          </p:nvPr>
        </p:nvSpPr>
        <p:spPr/>
        <p:txBody>
          <a:bodyPr/>
          <a:lstStyle/>
          <a:p>
            <a:fld id="{9321E4BC-D821-44F3-BA3B-1C6614FB4B55}" type="slidenum">
              <a:rPr lang="tr-TR" smtClean="0"/>
              <a:t>78</a:t>
            </a:fld>
            <a:endParaRPr lang="tr-TR"/>
          </a:p>
        </p:txBody>
      </p:sp>
    </p:spTree>
    <p:extLst>
      <p:ext uri="{BB962C8B-B14F-4D97-AF65-F5344CB8AC3E}">
        <p14:creationId xmlns:p14="http://schemas.microsoft.com/office/powerpoint/2010/main" val="599868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Ekonomi ve Finans</a:t>
            </a:r>
            <a:r>
              <a:rPr lang="tr-TR" sz="1200" dirty="0"/>
              <a:t>: Hisse senedi fiyatları, faiz oranları, enflasyon gibi ekonomik değişkenler arasındaki ilişkileri analiz etmek için kullanılır. Ayrıca gelir tahminleri, tüketici davranışları gibi finansal analizlerde de kullanılır.</a:t>
            </a:r>
          </a:p>
          <a:p>
            <a:pPr marL="342900" indent="-342900">
              <a:buFont typeface="Arial" panose="020B0604020202020204" pitchFamily="34" charset="0"/>
              <a:buChar char="•"/>
            </a:pPr>
            <a:r>
              <a:rPr lang="tr-TR" sz="1200" b="1" dirty="0"/>
              <a:t>Pazarlama</a:t>
            </a:r>
            <a:r>
              <a:rPr lang="tr-TR" sz="1200" dirty="0"/>
              <a:t>: Pazarlama çalışmalarında müşteri davranışlarını anlamak ve tahmin etmek için kullanılır. Örneğin, reklam harcamaları ile satışlar arasındaki ilişkiyi incelemek için kullanılabilir.</a:t>
            </a:r>
          </a:p>
          <a:p>
            <a:pPr marL="342900" indent="-342900">
              <a:buFont typeface="Arial" panose="020B0604020202020204" pitchFamily="34" charset="0"/>
              <a:buChar char="•"/>
            </a:pPr>
            <a:r>
              <a:rPr lang="tr-TR" sz="1200" b="1" dirty="0"/>
              <a:t>Sağlık Bilimleri</a:t>
            </a:r>
            <a:r>
              <a:rPr lang="tr-TR" sz="1200" dirty="0"/>
              <a:t>: İlaç dozajlarının etkilerini belirlemek, hastalık risklerini tahmin etmek gibi alanlarda kullanılır.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79</a:t>
            </a:fld>
            <a:endParaRPr lang="tr-TR"/>
          </a:p>
        </p:txBody>
      </p:sp>
    </p:spTree>
    <p:extLst>
      <p:ext uri="{BB962C8B-B14F-4D97-AF65-F5344CB8AC3E}">
        <p14:creationId xmlns:p14="http://schemas.microsoft.com/office/powerpoint/2010/main" val="2457646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a:t>
            </a:fld>
            <a:endParaRPr lang="tr-TR"/>
          </a:p>
        </p:txBody>
      </p:sp>
    </p:spTree>
    <p:extLst>
      <p:ext uri="{BB962C8B-B14F-4D97-AF65-F5344CB8AC3E}">
        <p14:creationId xmlns:p14="http://schemas.microsoft.com/office/powerpoint/2010/main" val="23812725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80</a:t>
            </a:fld>
            <a:endParaRPr lang="tr-TR"/>
          </a:p>
        </p:txBody>
      </p:sp>
    </p:spTree>
    <p:extLst>
      <p:ext uri="{BB962C8B-B14F-4D97-AF65-F5344CB8AC3E}">
        <p14:creationId xmlns:p14="http://schemas.microsoft.com/office/powerpoint/2010/main" val="4104154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81</a:t>
            </a:fld>
            <a:endParaRPr lang="tr-TR"/>
          </a:p>
        </p:txBody>
      </p:sp>
    </p:spTree>
    <p:extLst>
      <p:ext uri="{BB962C8B-B14F-4D97-AF65-F5344CB8AC3E}">
        <p14:creationId xmlns:p14="http://schemas.microsoft.com/office/powerpoint/2010/main" val="27172731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82</a:t>
            </a:fld>
            <a:endParaRPr lang="tr-TR"/>
          </a:p>
        </p:txBody>
      </p:sp>
    </p:spTree>
    <p:extLst>
      <p:ext uri="{BB962C8B-B14F-4D97-AF65-F5344CB8AC3E}">
        <p14:creationId xmlns:p14="http://schemas.microsoft.com/office/powerpoint/2010/main" val="24768554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83</a:t>
            </a:fld>
            <a:endParaRPr lang="tr-TR"/>
          </a:p>
        </p:txBody>
      </p:sp>
    </p:spTree>
    <p:extLst>
      <p:ext uri="{BB962C8B-B14F-4D97-AF65-F5344CB8AC3E}">
        <p14:creationId xmlns:p14="http://schemas.microsoft.com/office/powerpoint/2010/main" val="1080383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84</a:t>
            </a:fld>
            <a:endParaRPr lang="tr-TR"/>
          </a:p>
        </p:txBody>
      </p:sp>
    </p:spTree>
    <p:extLst>
      <p:ext uri="{BB962C8B-B14F-4D97-AF65-F5344CB8AC3E}">
        <p14:creationId xmlns:p14="http://schemas.microsoft.com/office/powerpoint/2010/main" val="30160992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https://www.youtube.com/watch?v=_OyKjstWe80</a:t>
            </a:r>
          </a:p>
        </p:txBody>
      </p:sp>
      <p:sp>
        <p:nvSpPr>
          <p:cNvPr id="4" name="Slayt Numarası Yer Tutucusu 3"/>
          <p:cNvSpPr>
            <a:spLocks noGrp="1"/>
          </p:cNvSpPr>
          <p:nvPr>
            <p:ph type="sldNum" sz="quarter" idx="10"/>
          </p:nvPr>
        </p:nvSpPr>
        <p:spPr/>
        <p:txBody>
          <a:bodyPr/>
          <a:lstStyle/>
          <a:p>
            <a:fld id="{9321E4BC-D821-44F3-BA3B-1C6614FB4B55}" type="slidenum">
              <a:rPr lang="tr-TR" smtClean="0"/>
              <a:t>85</a:t>
            </a:fld>
            <a:endParaRPr lang="tr-TR"/>
          </a:p>
        </p:txBody>
      </p:sp>
    </p:spTree>
    <p:extLst>
      <p:ext uri="{BB962C8B-B14F-4D97-AF65-F5344CB8AC3E}">
        <p14:creationId xmlns:p14="http://schemas.microsoft.com/office/powerpoint/2010/main" val="1642833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Pazarlama</a:t>
            </a:r>
            <a:r>
              <a:rPr lang="tr-TR" sz="1200" dirty="0"/>
              <a:t>: Bir ürünün satışlarını etkileyen faktörleri belirlemek için çoklu lineer regresyon kullanılabilir. Örneğin, reklam harcamaları, fiyatlandırma, dağıtım kanalları gibi faktörlerin ürün satışları üzerindeki etkisini analiz etmek için kullanılabilir.</a:t>
            </a:r>
          </a:p>
          <a:p>
            <a:pPr marL="342900" indent="-342900">
              <a:buFont typeface="Arial" panose="020B0604020202020204" pitchFamily="34" charset="0"/>
              <a:buChar char="•"/>
            </a:pPr>
            <a:r>
              <a:rPr lang="tr-TR" sz="1200" b="1" dirty="0"/>
              <a:t>Finans</a:t>
            </a:r>
            <a:r>
              <a:rPr lang="tr-TR" sz="1200" dirty="0"/>
              <a:t>: Hisse senedi fiyatlarını tahmin etmek için birden çok faktörün kullanıldığı finansal modeller geliştirilebilir. Örneğin, şirketin geliri, faaliyet kârlılığı, faiz oranları, ekonomik göstergeler gibi faktörlerin hisse senedi fiyatlarını nasıl etkilediğini analiz etmek için çoklu lineer regresyon kullanılabilir.</a:t>
            </a:r>
          </a:p>
          <a:p>
            <a:pPr marL="342900" indent="-342900">
              <a:buFont typeface="Arial" panose="020B0604020202020204" pitchFamily="34" charset="0"/>
              <a:buChar char="•"/>
            </a:pPr>
            <a:r>
              <a:rPr lang="tr-TR" sz="1200" b="1" dirty="0"/>
              <a:t>Sağlık Bilimleri</a:t>
            </a:r>
            <a:r>
              <a:rPr lang="tr-TR" sz="1200" dirty="0"/>
              <a:t>: Bir hastalığın risk faktörlerini belirlemek veya bir tedavi yönteminin etkinliğini tahmin etmek için çoklu lineer regresyon kullanılabilir. Örneğin, bir hastalığın gelişiminde yaş, cinsiyet, genetik faktörler gibi birçok değişkenin etkisini değerlendirmek için kullanılabilir.</a:t>
            </a:r>
          </a:p>
          <a:p>
            <a:pPr marL="342900" indent="-342900">
              <a:buFont typeface="Arial" panose="020B0604020202020204" pitchFamily="34" charset="0"/>
              <a:buChar char="•"/>
            </a:pPr>
            <a:r>
              <a:rPr lang="tr-TR" sz="1200" b="1" dirty="0"/>
              <a:t>Eğitim</a:t>
            </a:r>
            <a:r>
              <a:rPr lang="tr-TR" sz="1200" dirty="0"/>
              <a:t>: Öğrenci başarısını etkileyen faktörleri belirlemek için çoklu lineer regresyon kullanılabilir. Örneğin, öğrenci başarısını etkileyen faktörler arasında öğrencinin ders çalışma süresi, devamsızlık oranı, aile geliri gibi faktörler yer alabilir.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86</a:t>
            </a:fld>
            <a:endParaRPr lang="tr-TR"/>
          </a:p>
        </p:txBody>
      </p:sp>
    </p:spTree>
    <p:extLst>
      <p:ext uri="{BB962C8B-B14F-4D97-AF65-F5344CB8AC3E}">
        <p14:creationId xmlns:p14="http://schemas.microsoft.com/office/powerpoint/2010/main" val="28662793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87</a:t>
            </a:fld>
            <a:endParaRPr lang="tr-TR"/>
          </a:p>
        </p:txBody>
      </p:sp>
    </p:spTree>
    <p:extLst>
      <p:ext uri="{BB962C8B-B14F-4D97-AF65-F5344CB8AC3E}">
        <p14:creationId xmlns:p14="http://schemas.microsoft.com/office/powerpoint/2010/main" val="513424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88</a:t>
            </a:fld>
            <a:endParaRPr lang="tr-TR"/>
          </a:p>
        </p:txBody>
      </p:sp>
    </p:spTree>
    <p:extLst>
      <p:ext uri="{BB962C8B-B14F-4D97-AF65-F5344CB8AC3E}">
        <p14:creationId xmlns:p14="http://schemas.microsoft.com/office/powerpoint/2010/main" val="2763969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89</a:t>
            </a:fld>
            <a:endParaRPr lang="tr-TR"/>
          </a:p>
        </p:txBody>
      </p:sp>
    </p:spTree>
    <p:extLst>
      <p:ext uri="{BB962C8B-B14F-4D97-AF65-F5344CB8AC3E}">
        <p14:creationId xmlns:p14="http://schemas.microsoft.com/office/powerpoint/2010/main" val="200608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0D0D0D"/>
                </a:solidFill>
                <a:effectLst/>
                <a:latin typeface="Söhne"/>
              </a:rPr>
              <a:t>3. KNN algoritması ayrıca tembel öğrenme algoritması olarak da adlandırılır çünkü eğitim setinden hemen öğrenmez, bunun yerine veri setini saklar ve sınıflandırma zamanında veri seti üzerinde bir işlem gerçekleştirir.</a:t>
            </a: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9</a:t>
            </a:fld>
            <a:endParaRPr lang="tr-TR"/>
          </a:p>
        </p:txBody>
      </p:sp>
    </p:spTree>
    <p:extLst>
      <p:ext uri="{BB962C8B-B14F-4D97-AF65-F5344CB8AC3E}">
        <p14:creationId xmlns:p14="http://schemas.microsoft.com/office/powerpoint/2010/main" val="2724882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indent="0" algn="l">
              <a:buFont typeface="Arial" panose="020B0604020202020204" pitchFamily="34" charset="0"/>
              <a:buNone/>
            </a:pPr>
            <a:r>
              <a:rPr lang="tr-TR" b="0" i="0" dirty="0">
                <a:solidFill>
                  <a:srgbClr val="374151"/>
                </a:solidFill>
                <a:effectLst/>
                <a:latin typeface="Söhne"/>
              </a:rPr>
              <a:t>https://www.youtube.com/watch?v=LVWpy1wUh_M</a:t>
            </a:r>
          </a:p>
        </p:txBody>
      </p:sp>
      <p:sp>
        <p:nvSpPr>
          <p:cNvPr id="4" name="Slayt Numarası Yer Tutucusu 3"/>
          <p:cNvSpPr>
            <a:spLocks noGrp="1"/>
          </p:cNvSpPr>
          <p:nvPr>
            <p:ph type="sldNum" sz="quarter" idx="10"/>
          </p:nvPr>
        </p:nvSpPr>
        <p:spPr/>
        <p:txBody>
          <a:bodyPr/>
          <a:lstStyle/>
          <a:p>
            <a:fld id="{9321E4BC-D821-44F3-BA3B-1C6614FB4B55}" type="slidenum">
              <a:rPr lang="tr-TR" smtClean="0"/>
              <a:t>90</a:t>
            </a:fld>
            <a:endParaRPr lang="tr-TR"/>
          </a:p>
        </p:txBody>
      </p:sp>
    </p:spTree>
    <p:extLst>
      <p:ext uri="{BB962C8B-B14F-4D97-AF65-F5344CB8AC3E}">
        <p14:creationId xmlns:p14="http://schemas.microsoft.com/office/powerpoint/2010/main" val="4777552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2000" dirty="0">
                <a:solidFill>
                  <a:srgbClr val="0D0D0D"/>
                </a:solidFill>
              </a:rPr>
              <a:t>Polinom regresyonunun </a:t>
            </a:r>
            <a:r>
              <a:rPr lang="tr-TR" sz="2000" dirty="0" err="1">
                <a:solidFill>
                  <a:srgbClr val="0D0D0D"/>
                </a:solidFill>
              </a:rPr>
              <a:t>hiperparametreleri</a:t>
            </a:r>
            <a:r>
              <a:rPr lang="tr-TR" sz="2000" dirty="0">
                <a:solidFill>
                  <a:srgbClr val="0D0D0D"/>
                </a:solidFill>
              </a:rPr>
              <a:t>, genellikle polinomun derecesini belirlemek için seçilir. </a:t>
            </a:r>
          </a:p>
          <a:p>
            <a:pPr marL="342900" indent="-342900">
              <a:buFont typeface="Arial" panose="020B0604020202020204" pitchFamily="34" charset="0"/>
              <a:buChar char="•"/>
            </a:pPr>
            <a:r>
              <a:rPr lang="tr-TR" sz="2000" dirty="0">
                <a:solidFill>
                  <a:srgbClr val="0D0D0D"/>
                </a:solidFill>
              </a:rPr>
              <a:t>Polinom derecesi, modelin esnekliğini ve karmaşıklığını belirler. </a:t>
            </a:r>
          </a:p>
          <a:p>
            <a:pPr marL="342900" indent="-342900">
              <a:buFont typeface="Arial" panose="020B0604020202020204" pitchFamily="34" charset="0"/>
              <a:buChar char="•"/>
            </a:pPr>
            <a:r>
              <a:rPr lang="tr-TR" sz="2000" dirty="0">
                <a:solidFill>
                  <a:srgbClr val="0D0D0D"/>
                </a:solidFill>
              </a:rPr>
              <a:t>Bu nedenle, polinom regresyonunda </a:t>
            </a:r>
            <a:r>
              <a:rPr lang="tr-TR" sz="2000" dirty="0" err="1">
                <a:solidFill>
                  <a:srgbClr val="0D0D0D"/>
                </a:solidFill>
              </a:rPr>
              <a:t>hiperparametre</a:t>
            </a:r>
            <a:r>
              <a:rPr lang="tr-TR" sz="2000" dirty="0">
                <a:solidFill>
                  <a:srgbClr val="0D0D0D"/>
                </a:solidFill>
              </a:rPr>
              <a:t> seçimi önemlidir çünkü doğru derece seçimi modelin performansını etkileyebilir.</a:t>
            </a:r>
          </a:p>
          <a:p>
            <a:pPr marL="342900" indent="-342900">
              <a:buFont typeface="Arial" panose="020B0604020202020204" pitchFamily="34" charset="0"/>
              <a:buChar char="•"/>
            </a:pPr>
            <a:r>
              <a:rPr lang="tr-TR" sz="2000" dirty="0"/>
              <a:t>Polinom regresyonunda </a:t>
            </a:r>
            <a:r>
              <a:rPr lang="tr-TR" sz="2000" dirty="0" err="1"/>
              <a:t>hiperparametre</a:t>
            </a:r>
            <a:r>
              <a:rPr lang="tr-TR" sz="2000" dirty="0"/>
              <a:t> seçimini etkileyen bazı faktörler şunlardır:</a:t>
            </a:r>
          </a:p>
          <a:p>
            <a:pPr marL="800100" lvl="1" indent="-342900">
              <a:buFont typeface="Arial" panose="020B0604020202020204" pitchFamily="34" charset="0"/>
              <a:buChar char="•"/>
            </a:pPr>
            <a:r>
              <a:rPr lang="tr-TR" sz="2000" b="1" dirty="0"/>
              <a:t>Modelin Performansı</a:t>
            </a:r>
            <a:r>
              <a:rPr lang="tr-TR" sz="2000" dirty="0"/>
              <a:t>: Farklı polinom dereceleri için modelin performansını değerlendirerek en uygun dereceyi seçmek önemlidir. Bu genellikle </a:t>
            </a:r>
            <a:r>
              <a:rPr lang="tr-TR" sz="2000" dirty="0" err="1"/>
              <a:t>kross</a:t>
            </a:r>
            <a:r>
              <a:rPr lang="tr-TR" sz="2000" dirty="0"/>
              <a:t>-validasyon gibi teknikler kullanılarak yapılır. Farklı dereceler için modeller oluşturulur ve bunların performansı karşılaştırılır.</a:t>
            </a:r>
          </a:p>
          <a:p>
            <a:pPr marL="800100" lvl="1" indent="-342900">
              <a:buFont typeface="Arial" panose="020B0604020202020204" pitchFamily="34" charset="0"/>
              <a:buChar char="•"/>
            </a:pPr>
            <a:r>
              <a:rPr lang="tr-TR" sz="2000" b="1" dirty="0"/>
              <a:t>Aşırı Uyum ve Aşırı Basitlik</a:t>
            </a:r>
            <a:r>
              <a:rPr lang="tr-TR" sz="2000" dirty="0"/>
              <a:t>: Düşük dereceli bir polinom regresyon modeli, aşırı basit olabilir ve veri setindeki karmaşık ilişkileri yeterince modelleyemez. Yüksek dereceli bir polinom regresyon modeli ise aşırı uyum riski taşır ve aşırı karmaşık bir model olabilir. Bu nedenle, bu dengeyi bulmak önemlidir.</a:t>
            </a:r>
          </a:p>
          <a:p>
            <a:pPr marL="800100" lvl="1" indent="-342900">
              <a:buFont typeface="Arial" panose="020B0604020202020204" pitchFamily="34" charset="0"/>
              <a:buChar char="•"/>
            </a:pPr>
            <a:r>
              <a:rPr lang="tr-TR" sz="2000" b="1" dirty="0"/>
              <a:t>Bilgi Kaybı</a:t>
            </a:r>
            <a:r>
              <a:rPr lang="tr-TR" sz="2000" dirty="0"/>
              <a:t>: Modelin derecesini artırmak, genellikle daha fazla esneklik sağlar, ancak aynı zamanda daha fazla veriye ihtiyaç duyulmasına ve daha fazla hata yapma riskine yol açabilir. Modelin belirli bir derecede istenen performansı sağlaması için yeterli miktarda veri olup olmadığını dikkate almak önemlidir.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91</a:t>
            </a:fld>
            <a:endParaRPr lang="tr-TR"/>
          </a:p>
        </p:txBody>
      </p:sp>
    </p:spTree>
    <p:extLst>
      <p:ext uri="{BB962C8B-B14F-4D97-AF65-F5344CB8AC3E}">
        <p14:creationId xmlns:p14="http://schemas.microsoft.com/office/powerpoint/2010/main" val="19293038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1200" b="1" dirty="0"/>
              <a:t>Fizik ve Mühendislik</a:t>
            </a:r>
            <a:r>
              <a:rPr lang="tr-TR" sz="1200" dirty="0"/>
              <a:t>: Fiziksel sistemlerdeki karmaşık ilişkileri modellemek için polinom regresyonu sıkça kullanılır. Örneğin, bir yayın elastik davranışını modellemek için gerilme ve uzama arasındaki ilişkiyi belirleyen bir polinom regresyonu kullanılabilir.</a:t>
            </a:r>
          </a:p>
          <a:p>
            <a:pPr marL="342900" indent="-342900">
              <a:buFont typeface="Arial" panose="020B0604020202020204" pitchFamily="34" charset="0"/>
              <a:buChar char="•"/>
            </a:pPr>
            <a:r>
              <a:rPr lang="tr-TR" sz="1200" b="1" dirty="0"/>
              <a:t>Finans ve Ekonomi</a:t>
            </a:r>
            <a:r>
              <a:rPr lang="tr-TR" sz="1200" dirty="0"/>
              <a:t>: Hisse senedi fiyatlarının tahmin edilmesi veya ekonomik göstergelerin analizi gibi finansal ve ekonomik analizlerde polinom regresyonu kullanılabilir. Örneğin, bir şirketin gelirinin zamana bağlı olarak nasıl değiştiğini analiz etmek için polinom regresyonu kullanılabilir.</a:t>
            </a:r>
          </a:p>
          <a:p>
            <a:pPr marL="342900" indent="-342900">
              <a:buFont typeface="Arial" panose="020B0604020202020204" pitchFamily="34" charset="0"/>
              <a:buChar char="•"/>
            </a:pPr>
            <a:r>
              <a:rPr lang="tr-TR" sz="1200" b="1" dirty="0"/>
              <a:t>İklim Bilimi</a:t>
            </a:r>
            <a:r>
              <a:rPr lang="tr-TR" sz="1200" dirty="0"/>
              <a:t>: İklim verilerinin analizi ve iklim modellerinin oluşturulması için polinom regresyonu kullanılabilir. Örneğin, deniz suyu sıcaklığındaki değişikliklerin iklim modelleri üzerindeki etkilerini analiz etmek için polinom regresyonu kullanılabilir.</a:t>
            </a:r>
          </a:p>
          <a:p>
            <a:pPr marL="342900" indent="-342900">
              <a:buFont typeface="Arial" panose="020B0604020202020204" pitchFamily="34" charset="0"/>
              <a:buChar char="•"/>
            </a:pPr>
            <a:r>
              <a:rPr lang="tr-TR" sz="1200" b="1" dirty="0"/>
              <a:t>Tıp ve Sağlık Bilimleri</a:t>
            </a:r>
            <a:r>
              <a:rPr lang="tr-TR" sz="1200" dirty="0"/>
              <a:t>: Bir hastalığın seyrini tahmin etmek veya tedaviye yanıtı modellemek için polinom regresyonu kullanılabilir. Örneğin, bir ilacın dozajının hastalık semptomları üzerindeki etkisini analiz etmek için polinom regresyonu kullanılabilir.</a:t>
            </a:r>
          </a:p>
          <a:p>
            <a:pPr marL="342900" indent="-342900">
              <a:buFont typeface="Arial" panose="020B0604020202020204" pitchFamily="34" charset="0"/>
              <a:buChar char="•"/>
            </a:pPr>
            <a:r>
              <a:rPr lang="tr-TR" sz="1200" b="1" dirty="0"/>
              <a:t>Eğitim ve Öğrenme Analizi</a:t>
            </a:r>
            <a:r>
              <a:rPr lang="tr-TR" sz="1200" dirty="0"/>
              <a:t>: Öğrenci başarısını etkileyen faktörleri belirlemek ve eğitim programlarının etkinliğini değerlendirmek için polinom regresyonu kullanılabilir. Örneğin, öğrenci performansının öğrenme sürecindeki değişimini modellemek için polinom regresyonu kullanılabilir.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92</a:t>
            </a:fld>
            <a:endParaRPr lang="tr-TR"/>
          </a:p>
        </p:txBody>
      </p:sp>
    </p:spTree>
    <p:extLst>
      <p:ext uri="{BB962C8B-B14F-4D97-AF65-F5344CB8AC3E}">
        <p14:creationId xmlns:p14="http://schemas.microsoft.com/office/powerpoint/2010/main" val="338375656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sz="1200" dirty="0">
                <a:effectLst/>
              </a:rPr>
              <a:t>Esneklik: Polinom regresyonu, lineer regresyona göre daha esnek bir modelleme yapabilme yeteneğine sahiptir. - Karmaşık ilişkileri modelleyebilme yeteneği, doğrusal olmayan ilişkileri ele alabilir.</a:t>
            </a:r>
          </a:p>
          <a:p>
            <a:pPr marL="0" indent="0" algn="l">
              <a:buFont typeface="Arial" panose="020B0604020202020204" pitchFamily="34" charset="0"/>
              <a:buNone/>
            </a:pPr>
            <a:endParaRPr lang="tr-TR" b="0" i="0" dirty="0">
              <a:solidFill>
                <a:srgbClr val="374151"/>
              </a:solidFill>
              <a:effectLst/>
              <a:latin typeface="Söhne"/>
            </a:endParaRPr>
          </a:p>
        </p:txBody>
      </p:sp>
      <p:sp>
        <p:nvSpPr>
          <p:cNvPr id="4" name="Slayt Numarası Yer Tutucusu 3"/>
          <p:cNvSpPr>
            <a:spLocks noGrp="1"/>
          </p:cNvSpPr>
          <p:nvPr>
            <p:ph type="sldNum" sz="quarter" idx="10"/>
          </p:nvPr>
        </p:nvSpPr>
        <p:spPr/>
        <p:txBody>
          <a:bodyPr/>
          <a:lstStyle/>
          <a:p>
            <a:fld id="{9321E4BC-D821-44F3-BA3B-1C6614FB4B55}" type="slidenum">
              <a:rPr lang="tr-TR" smtClean="0"/>
              <a:t>93</a:t>
            </a:fld>
            <a:endParaRPr lang="tr-TR"/>
          </a:p>
        </p:txBody>
      </p:sp>
    </p:spTree>
    <p:extLst>
      <p:ext uri="{BB962C8B-B14F-4D97-AF65-F5344CB8AC3E}">
        <p14:creationId xmlns:p14="http://schemas.microsoft.com/office/powerpoint/2010/main" val="2687431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B376ED00-F09C-411E-B917-3F47217C2D23}" type="datetimeFigureOut">
              <a:rPr lang="tr-TR" smtClean="0"/>
              <a:t>21.01.2025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8450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21.01.2025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40483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21.01.2025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62047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21.01.2025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78637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B376ED00-F09C-411E-B917-3F47217C2D23}" type="datetimeFigureOut">
              <a:rPr lang="tr-TR" smtClean="0"/>
              <a:t>21.01.2025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42673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B376ED00-F09C-411E-B917-3F47217C2D23}" type="datetimeFigureOut">
              <a:rPr lang="tr-TR" smtClean="0"/>
              <a:t>21.01.2025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31270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B376ED00-F09C-411E-B917-3F47217C2D23}" type="datetimeFigureOut">
              <a:rPr lang="tr-TR" smtClean="0"/>
              <a:t>21.01.2025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65622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B376ED00-F09C-411E-B917-3F47217C2D23}" type="datetimeFigureOut">
              <a:rPr lang="tr-TR" smtClean="0"/>
              <a:t>21.01.2025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68283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376ED00-F09C-411E-B917-3F47217C2D23}" type="datetimeFigureOut">
              <a:rPr lang="tr-TR" smtClean="0"/>
              <a:t>21.01.2025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229788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21.01.2025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07169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21.01.2025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5489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6ED00-F09C-411E-B917-3F47217C2D23}" type="datetimeFigureOut">
              <a:rPr lang="tr-TR" smtClean="0"/>
              <a:t>21.01.2025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E8904-6202-4D0A-9F84-1F33994AC65B}" type="slidenum">
              <a:rPr lang="tr-TR" smtClean="0"/>
              <a:t>‹#›</a:t>
            </a:fld>
            <a:endParaRPr lang="tr-TR"/>
          </a:p>
        </p:txBody>
      </p:sp>
    </p:spTree>
    <p:extLst>
      <p:ext uri="{BB962C8B-B14F-4D97-AF65-F5344CB8AC3E}">
        <p14:creationId xmlns:p14="http://schemas.microsoft.com/office/powerpoint/2010/main" val="1174452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0" y="89912"/>
            <a:ext cx="12192000" cy="389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1431832" y="1159023"/>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1444531" y="741538"/>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1031015" y="481998"/>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1164356" y="590736"/>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1307221" y="738363"/>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1449293" y="1371734"/>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2055679" y="784398"/>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723179" y="785985"/>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3400204" y="784398"/>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2035042" y="1593176"/>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2493007" y="1593176"/>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813661" y="1593176"/>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3272418" y="1593176"/>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676411" y="1593176"/>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4081197" y="1593176"/>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4613769" y="1465391"/>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sp>
        <p:nvSpPr>
          <p:cNvPr id="41" name="Metin kutusu 40"/>
          <p:cNvSpPr txBox="1"/>
          <p:nvPr/>
        </p:nvSpPr>
        <p:spPr>
          <a:xfrm>
            <a:off x="7315201" y="4035421"/>
            <a:ext cx="4645572" cy="707012"/>
          </a:xfrm>
          <a:prstGeom prst="rect">
            <a:avLst/>
          </a:prstGeom>
          <a:noFill/>
        </p:spPr>
        <p:txBody>
          <a:bodyPr wrap="square" lIns="90575" tIns="45287" rIns="90575" bIns="45287" rtlCol="0">
            <a:spAutoFit/>
          </a:bodyPr>
          <a:lstStyle/>
          <a:p>
            <a:pPr algn="ctr"/>
            <a:r>
              <a:rPr lang="tr-TR" sz="4000" b="1" dirty="0">
                <a:ea typeface="Segoe UI Historic" panose="020B0502040204020203" pitchFamily="34" charset="0"/>
                <a:cs typeface="Segoe UI Light" panose="020B0502040204020203" pitchFamily="34" charset="0"/>
              </a:rPr>
              <a:t>Gözetimli Öğrenme</a:t>
            </a:r>
          </a:p>
        </p:txBody>
      </p:sp>
      <p:grpSp>
        <p:nvGrpSpPr>
          <p:cNvPr id="46" name="Grup 45"/>
          <p:cNvGrpSpPr/>
          <p:nvPr/>
        </p:nvGrpSpPr>
        <p:grpSpPr>
          <a:xfrm>
            <a:off x="8723419" y="1902567"/>
            <a:ext cx="2160881" cy="2160881"/>
            <a:chOff x="1596446" y="0"/>
            <a:chExt cx="1414035" cy="1414035"/>
          </a:xfrm>
        </p:grpSpPr>
        <p:sp>
          <p:nvSpPr>
            <p:cNvPr id="47" name="Oval 46"/>
            <p:cNvSpPr/>
            <p:nvPr/>
          </p:nvSpPr>
          <p:spPr>
            <a:xfrm>
              <a:off x="1596446" y="0"/>
              <a:ext cx="1414035" cy="1414035"/>
            </a:xfrm>
            <a:prstGeom prst="ellipse">
              <a:avLst/>
            </a:prstGeom>
            <a:solidFill>
              <a:srgbClr val="349FB5">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8" name="Oval 4"/>
            <p:cNvSpPr/>
            <p:nvPr/>
          </p:nvSpPr>
          <p:spPr>
            <a:xfrm>
              <a:off x="1803527" y="207081"/>
              <a:ext cx="999873" cy="999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44525">
                <a:lnSpc>
                  <a:spcPct val="90000"/>
                </a:lnSpc>
                <a:spcBef>
                  <a:spcPct val="0"/>
                </a:spcBef>
                <a:spcAft>
                  <a:spcPct val="35000"/>
                </a:spcAft>
              </a:pPr>
              <a:r>
                <a:rPr lang="tr-TR" sz="4000" b="1" dirty="0"/>
                <a:t>Bölüm </a:t>
              </a:r>
              <a:r>
                <a:rPr lang="tr-TR" sz="6200" b="1" dirty="0"/>
                <a:t>5</a:t>
              </a:r>
              <a:endParaRPr lang="tr-TR" sz="6200" dirty="0"/>
            </a:p>
          </p:txBody>
        </p:sp>
      </p:grpSp>
    </p:spTree>
    <p:extLst>
      <p:ext uri="{BB962C8B-B14F-4D97-AF65-F5344CB8AC3E}">
        <p14:creationId xmlns:p14="http://schemas.microsoft.com/office/powerpoint/2010/main" val="22563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KNN Akış Şeması</a:t>
            </a:r>
            <a:endParaRPr lang="en-US" sz="4000" b="1" dirty="0">
              <a:latin typeface="+mn-lt"/>
            </a:endParaRPr>
          </a:p>
        </p:txBody>
      </p:sp>
      <p:cxnSp>
        <p:nvCxnSpPr>
          <p:cNvPr id="7" name="Düz Ok Bağlayıcısı 6">
            <a:extLst>
              <a:ext uri="{FF2B5EF4-FFF2-40B4-BE49-F238E27FC236}">
                <a16:creationId xmlns:a16="http://schemas.microsoft.com/office/drawing/2014/main" id="{E8D92F4E-65C6-3EF2-1768-037334AAB914}"/>
              </a:ext>
            </a:extLst>
          </p:cNvPr>
          <p:cNvCxnSpPr>
            <a:cxnSpLocks/>
            <a:stCxn id="2" idx="2"/>
            <a:endCxn id="11" idx="0"/>
          </p:cNvCxnSpPr>
          <p:nvPr/>
        </p:nvCxnSpPr>
        <p:spPr>
          <a:xfrm>
            <a:off x="6190415" y="2383685"/>
            <a:ext cx="0" cy="397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Düz Ok Bağlayıcısı 45">
            <a:extLst>
              <a:ext uri="{FF2B5EF4-FFF2-40B4-BE49-F238E27FC236}">
                <a16:creationId xmlns:a16="http://schemas.microsoft.com/office/drawing/2014/main" id="{C715B87C-D417-08DF-EDA9-A3DB26871CCD}"/>
              </a:ext>
            </a:extLst>
          </p:cNvPr>
          <p:cNvCxnSpPr>
            <a:cxnSpLocks/>
            <a:stCxn id="11" idx="2"/>
            <a:endCxn id="47" idx="0"/>
          </p:cNvCxnSpPr>
          <p:nvPr/>
        </p:nvCxnSpPr>
        <p:spPr>
          <a:xfrm>
            <a:off x="6190415" y="3440517"/>
            <a:ext cx="0" cy="407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Düz Ok Bağlayıcısı 47">
            <a:extLst>
              <a:ext uri="{FF2B5EF4-FFF2-40B4-BE49-F238E27FC236}">
                <a16:creationId xmlns:a16="http://schemas.microsoft.com/office/drawing/2014/main" id="{D3C1A049-4B11-83A1-DFF1-7A0750E42BAF}"/>
              </a:ext>
            </a:extLst>
          </p:cNvPr>
          <p:cNvCxnSpPr>
            <a:cxnSpLocks/>
            <a:stCxn id="47" idx="2"/>
            <a:endCxn id="49" idx="0"/>
          </p:cNvCxnSpPr>
          <p:nvPr/>
        </p:nvCxnSpPr>
        <p:spPr>
          <a:xfrm>
            <a:off x="6190415" y="4507902"/>
            <a:ext cx="0" cy="407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Düz Ok Bağlayıcısı 49">
            <a:extLst>
              <a:ext uri="{FF2B5EF4-FFF2-40B4-BE49-F238E27FC236}">
                <a16:creationId xmlns:a16="http://schemas.microsoft.com/office/drawing/2014/main" id="{D8D62C57-FE18-442F-F646-62E62DAA46C8}"/>
              </a:ext>
            </a:extLst>
          </p:cNvPr>
          <p:cNvCxnSpPr>
            <a:cxnSpLocks/>
            <a:stCxn id="49" idx="2"/>
            <a:endCxn id="51" idx="0"/>
          </p:cNvCxnSpPr>
          <p:nvPr/>
        </p:nvCxnSpPr>
        <p:spPr>
          <a:xfrm>
            <a:off x="6190415" y="5575287"/>
            <a:ext cx="0" cy="4079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77" name="Grup 76">
            <a:extLst>
              <a:ext uri="{FF2B5EF4-FFF2-40B4-BE49-F238E27FC236}">
                <a16:creationId xmlns:a16="http://schemas.microsoft.com/office/drawing/2014/main" id="{0C0DEB0D-BFFD-A147-9B2B-52B663DA0D75}"/>
              </a:ext>
            </a:extLst>
          </p:cNvPr>
          <p:cNvGrpSpPr/>
          <p:nvPr/>
        </p:nvGrpSpPr>
        <p:grpSpPr>
          <a:xfrm>
            <a:off x="4249271" y="1724297"/>
            <a:ext cx="3882288" cy="4918375"/>
            <a:chOff x="4249271" y="1831873"/>
            <a:chExt cx="3882288" cy="4918375"/>
          </a:xfrm>
        </p:grpSpPr>
        <p:sp>
          <p:nvSpPr>
            <p:cNvPr id="2" name="Dikdörtgen 1">
              <a:extLst>
                <a:ext uri="{FF2B5EF4-FFF2-40B4-BE49-F238E27FC236}">
                  <a16:creationId xmlns:a16="http://schemas.microsoft.com/office/drawing/2014/main" id="{B31FCB92-748C-782E-E545-A82B8E7196E6}"/>
                </a:ext>
              </a:extLst>
            </p:cNvPr>
            <p:cNvSpPr/>
            <p:nvPr/>
          </p:nvSpPr>
          <p:spPr>
            <a:xfrm>
              <a:off x="4249271" y="1831873"/>
              <a:ext cx="3882288" cy="65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2000" dirty="0"/>
                <a:t>Komşu sayısı </a:t>
              </a:r>
              <a:r>
                <a:rPr lang="tr-TR" sz="2000" dirty="0" err="1"/>
                <a:t>K'yı</a:t>
              </a:r>
              <a:r>
                <a:rPr lang="tr-TR" sz="2000" dirty="0"/>
                <a:t> seçin. </a:t>
              </a:r>
            </a:p>
          </p:txBody>
        </p:sp>
        <p:sp>
          <p:nvSpPr>
            <p:cNvPr id="11" name="Dikdörtgen 10">
              <a:extLst>
                <a:ext uri="{FF2B5EF4-FFF2-40B4-BE49-F238E27FC236}">
                  <a16:creationId xmlns:a16="http://schemas.microsoft.com/office/drawing/2014/main" id="{C125EA88-9D59-AFEB-442B-E5AEE61909FE}"/>
                </a:ext>
              </a:extLst>
            </p:cNvPr>
            <p:cNvSpPr/>
            <p:nvPr/>
          </p:nvSpPr>
          <p:spPr>
            <a:xfrm>
              <a:off x="4249271" y="2888705"/>
              <a:ext cx="3882288" cy="65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2000" dirty="0"/>
                <a:t>K adet komşunun mesafesini hesaplayın</a:t>
              </a:r>
            </a:p>
          </p:txBody>
        </p:sp>
        <p:sp>
          <p:nvSpPr>
            <p:cNvPr id="47" name="Dikdörtgen 46">
              <a:extLst>
                <a:ext uri="{FF2B5EF4-FFF2-40B4-BE49-F238E27FC236}">
                  <a16:creationId xmlns:a16="http://schemas.microsoft.com/office/drawing/2014/main" id="{DFCC8263-5D8D-2CAC-89EA-249724C23AD2}"/>
                </a:ext>
              </a:extLst>
            </p:cNvPr>
            <p:cNvSpPr/>
            <p:nvPr/>
          </p:nvSpPr>
          <p:spPr>
            <a:xfrm>
              <a:off x="4249271" y="3956090"/>
              <a:ext cx="3882288" cy="65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2000" dirty="0"/>
                <a:t>Hesaplanan mesafelere göre K en yakın komşuyu seçin</a:t>
              </a:r>
            </a:p>
          </p:txBody>
        </p:sp>
        <p:sp>
          <p:nvSpPr>
            <p:cNvPr id="49" name="Dikdörtgen 48">
              <a:extLst>
                <a:ext uri="{FF2B5EF4-FFF2-40B4-BE49-F238E27FC236}">
                  <a16:creationId xmlns:a16="http://schemas.microsoft.com/office/drawing/2014/main" id="{2212A616-6314-A101-F2B3-74F219E37C32}"/>
                </a:ext>
              </a:extLst>
            </p:cNvPr>
            <p:cNvSpPr/>
            <p:nvPr/>
          </p:nvSpPr>
          <p:spPr>
            <a:xfrm>
              <a:off x="4249271" y="5023475"/>
              <a:ext cx="3882288" cy="65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2000" dirty="0"/>
                <a:t>Bu K komşulardan her kategorideki veri noktalarının sayısını sayın</a:t>
              </a:r>
            </a:p>
          </p:txBody>
        </p:sp>
        <p:sp>
          <p:nvSpPr>
            <p:cNvPr id="51" name="Dikdörtgen 50">
              <a:extLst>
                <a:ext uri="{FF2B5EF4-FFF2-40B4-BE49-F238E27FC236}">
                  <a16:creationId xmlns:a16="http://schemas.microsoft.com/office/drawing/2014/main" id="{6FC18794-CEF7-9CFC-A8BE-E4D7033B35E3}"/>
                </a:ext>
              </a:extLst>
            </p:cNvPr>
            <p:cNvSpPr/>
            <p:nvPr/>
          </p:nvSpPr>
          <p:spPr>
            <a:xfrm>
              <a:off x="4249271" y="6090860"/>
              <a:ext cx="3882288" cy="65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sz="2000" dirty="0"/>
                <a:t>Yeni veri noktalarını, komşu sayısı maksimum olan kategoriye atayın.</a:t>
              </a:r>
            </a:p>
          </p:txBody>
        </p:sp>
      </p:grpSp>
    </p:spTree>
    <p:extLst>
      <p:ext uri="{BB962C8B-B14F-4D97-AF65-F5344CB8AC3E}">
        <p14:creationId xmlns:p14="http://schemas.microsoft.com/office/powerpoint/2010/main" val="1907647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Mesafe Nedir?</a:t>
            </a:r>
            <a:endParaRPr lang="en-US" sz="4000" b="1" dirty="0">
              <a:latin typeface="+mn-lt"/>
            </a:endParaRPr>
          </a:p>
        </p:txBody>
      </p:sp>
      <p:sp>
        <p:nvSpPr>
          <p:cNvPr id="5" name="Metin kutusu 4">
            <a:extLst>
              <a:ext uri="{FF2B5EF4-FFF2-40B4-BE49-F238E27FC236}">
                <a16:creationId xmlns:a16="http://schemas.microsoft.com/office/drawing/2014/main" id="{CA9A42B1-B497-122C-81B1-DFF875053742}"/>
              </a:ext>
            </a:extLst>
          </p:cNvPr>
          <p:cNvSpPr txBox="1"/>
          <p:nvPr/>
        </p:nvSpPr>
        <p:spPr>
          <a:xfrm>
            <a:off x="559002" y="1647495"/>
            <a:ext cx="11270278" cy="1323439"/>
          </a:xfrm>
          <a:prstGeom prst="rect">
            <a:avLst/>
          </a:prstGeom>
          <a:noFill/>
        </p:spPr>
        <p:txBody>
          <a:bodyPr wrap="square">
            <a:spAutoFit/>
          </a:bodyPr>
          <a:lstStyle/>
          <a:p>
            <a:pPr marL="285750" indent="-285750" algn="just">
              <a:buFont typeface="Arial" panose="020B0604020202020204" pitchFamily="34" charset="0"/>
              <a:buChar char="•"/>
            </a:pPr>
            <a:r>
              <a:rPr lang="tr-TR" sz="2000" dirty="0" err="1"/>
              <a:t>Euclidean</a:t>
            </a:r>
            <a:r>
              <a:rPr lang="tr-TR" sz="2000" dirty="0"/>
              <a:t> mesafesi</a:t>
            </a:r>
          </a:p>
          <a:p>
            <a:pPr marL="285750" indent="-285750" algn="just">
              <a:buFont typeface="Arial" panose="020B0604020202020204" pitchFamily="34" charset="0"/>
              <a:buChar char="•"/>
            </a:pPr>
            <a:r>
              <a:rPr lang="tr-TR" sz="2000" dirty="0"/>
              <a:t>Manhattan mesafesi</a:t>
            </a:r>
          </a:p>
          <a:p>
            <a:pPr marL="285750" indent="-285750" algn="just">
              <a:buFont typeface="Arial" panose="020B0604020202020204" pitchFamily="34" charset="0"/>
              <a:buChar char="•"/>
            </a:pPr>
            <a:r>
              <a:rPr lang="tr-TR" sz="2000" dirty="0" err="1"/>
              <a:t>Minkowski</a:t>
            </a:r>
            <a:r>
              <a:rPr lang="tr-TR" sz="2000" dirty="0"/>
              <a:t> mesafesi</a:t>
            </a:r>
          </a:p>
          <a:p>
            <a:pPr marL="285750" indent="-285750" algn="just">
              <a:buFont typeface="Arial" panose="020B0604020202020204" pitchFamily="34" charset="0"/>
              <a:buChar char="•"/>
            </a:pPr>
            <a:r>
              <a:rPr lang="tr-TR" sz="2000" dirty="0" err="1"/>
              <a:t>Hamming</a:t>
            </a:r>
            <a:r>
              <a:rPr lang="tr-TR" sz="2000" dirty="0"/>
              <a:t> mesafesi</a:t>
            </a:r>
          </a:p>
        </p:txBody>
      </p:sp>
      <p:pic>
        <p:nvPicPr>
          <p:cNvPr id="3" name="Resim 2">
            <a:extLst>
              <a:ext uri="{FF2B5EF4-FFF2-40B4-BE49-F238E27FC236}">
                <a16:creationId xmlns:a16="http://schemas.microsoft.com/office/drawing/2014/main" id="{815025BC-A08F-9E87-D71D-06BE6EC2073B}"/>
              </a:ext>
            </a:extLst>
          </p:cNvPr>
          <p:cNvPicPr>
            <a:picLocks noChangeAspect="1"/>
          </p:cNvPicPr>
          <p:nvPr/>
        </p:nvPicPr>
        <p:blipFill>
          <a:blip r:embed="rId3"/>
          <a:stretch>
            <a:fillRect/>
          </a:stretch>
        </p:blipFill>
        <p:spPr>
          <a:xfrm>
            <a:off x="1469651" y="3361111"/>
            <a:ext cx="9252697" cy="2627954"/>
          </a:xfrm>
          <a:prstGeom prst="rect">
            <a:avLst/>
          </a:prstGeom>
        </p:spPr>
      </p:pic>
      <p:sp>
        <p:nvSpPr>
          <p:cNvPr id="6" name="Metin kutusu 5">
            <a:extLst>
              <a:ext uri="{FF2B5EF4-FFF2-40B4-BE49-F238E27FC236}">
                <a16:creationId xmlns:a16="http://schemas.microsoft.com/office/drawing/2014/main" id="{3816F674-7F31-CC9F-EBE5-7E2A425C3E7D}"/>
              </a:ext>
            </a:extLst>
          </p:cNvPr>
          <p:cNvSpPr txBox="1"/>
          <p:nvPr/>
        </p:nvSpPr>
        <p:spPr>
          <a:xfrm>
            <a:off x="1593903" y="5989065"/>
            <a:ext cx="6096000" cy="215444"/>
          </a:xfrm>
          <a:prstGeom prst="rect">
            <a:avLst/>
          </a:prstGeom>
          <a:noFill/>
        </p:spPr>
        <p:txBody>
          <a:bodyPr wrap="square">
            <a:spAutoFit/>
          </a:bodyPr>
          <a:lstStyle/>
          <a:p>
            <a:r>
              <a:rPr lang="tr-TR" sz="800" dirty="0"/>
              <a:t>https://medium.com/mlearning-ai/a-brief-introduction-to-distance-measures-ac89cbd2298</a:t>
            </a:r>
          </a:p>
        </p:txBody>
      </p:sp>
    </p:spTree>
    <p:extLst>
      <p:ext uri="{BB962C8B-B14F-4D97-AF65-F5344CB8AC3E}">
        <p14:creationId xmlns:p14="http://schemas.microsoft.com/office/powerpoint/2010/main" val="109617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Hiperparametre Optimizasyonu</a:t>
            </a:r>
            <a:endParaRPr lang="en-US" sz="4000" b="1" dirty="0">
              <a:latin typeface="+mn-lt"/>
            </a:endParaRPr>
          </a:p>
        </p:txBody>
      </p:sp>
      <p:pic>
        <p:nvPicPr>
          <p:cNvPr id="3080" name="Picture 8">
            <a:extLst>
              <a:ext uri="{FF2B5EF4-FFF2-40B4-BE49-F238E27FC236}">
                <a16:creationId xmlns:a16="http://schemas.microsoft.com/office/drawing/2014/main" id="{E426E6CF-9362-519C-D440-88F1FB71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967" y="1772118"/>
            <a:ext cx="3568347" cy="45339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F148EA27-C37B-3418-BBB5-6EEDC4B8E210}"/>
              </a:ext>
            </a:extLst>
          </p:cNvPr>
          <p:cNvSpPr txBox="1"/>
          <p:nvPr/>
        </p:nvSpPr>
        <p:spPr>
          <a:xfrm>
            <a:off x="4409967" y="6357045"/>
            <a:ext cx="6096000" cy="215444"/>
          </a:xfrm>
          <a:prstGeom prst="rect">
            <a:avLst/>
          </a:prstGeom>
          <a:noFill/>
        </p:spPr>
        <p:txBody>
          <a:bodyPr wrap="square">
            <a:spAutoFit/>
          </a:bodyPr>
          <a:lstStyle/>
          <a:p>
            <a:r>
              <a:rPr lang="tr-TR" sz="800" dirty="0"/>
              <a:t>https://ealizadeh.com/blog/knn-and-kmeans/</a:t>
            </a:r>
          </a:p>
        </p:txBody>
      </p:sp>
    </p:spTree>
    <p:extLst>
      <p:ext uri="{BB962C8B-B14F-4D97-AF65-F5344CB8AC3E}">
        <p14:creationId xmlns:p14="http://schemas.microsoft.com/office/powerpoint/2010/main" val="706163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Hiperparametre Optimizasyonu</a:t>
            </a:r>
            <a:endParaRPr lang="en-US" sz="4000" b="1" dirty="0">
              <a:latin typeface="+mn-lt"/>
            </a:endParaRPr>
          </a:p>
        </p:txBody>
      </p:sp>
      <p:sp>
        <p:nvSpPr>
          <p:cNvPr id="5" name="Metin kutusu 4">
            <a:extLst>
              <a:ext uri="{FF2B5EF4-FFF2-40B4-BE49-F238E27FC236}">
                <a16:creationId xmlns:a16="http://schemas.microsoft.com/office/drawing/2014/main" id="{CA9A42B1-B497-122C-81B1-DFF875053742}"/>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dirty="0" err="1"/>
              <a:t>Elbow</a:t>
            </a:r>
            <a:r>
              <a:rPr lang="tr-TR" sz="2000" dirty="0"/>
              <a:t> </a:t>
            </a:r>
            <a:r>
              <a:rPr lang="tr-TR" sz="2000" dirty="0" err="1"/>
              <a:t>method</a:t>
            </a:r>
            <a:r>
              <a:rPr lang="tr-TR" sz="2000" dirty="0"/>
              <a:t>, KNN (K-</a:t>
            </a:r>
            <a:r>
              <a:rPr lang="tr-TR" sz="2000" dirty="0" err="1"/>
              <a:t>Nearest</a:t>
            </a:r>
            <a:r>
              <a:rPr lang="tr-TR" sz="2000" dirty="0"/>
              <a:t> </a:t>
            </a:r>
            <a:r>
              <a:rPr lang="tr-TR" sz="2000" dirty="0" err="1"/>
              <a:t>Neighbors</a:t>
            </a:r>
            <a:r>
              <a:rPr lang="tr-TR" sz="2000" dirty="0"/>
              <a:t>) gibi kümeleme veya sınıflandırma algoritmalarında K (komşu sayısı) değerini seçmek için kullanılan bir tekniktir. </a:t>
            </a:r>
          </a:p>
          <a:p>
            <a:pPr marL="342900" indent="-342900">
              <a:buFont typeface="Arial" panose="020B0604020202020204" pitchFamily="34" charset="0"/>
              <a:buChar char="•"/>
            </a:pPr>
            <a:r>
              <a:rPr lang="tr-TR" sz="2000" dirty="0"/>
              <a:t>Bu yöntem, farklı K değerlerini deneyerek modelin performansını değerlendirir ve optimum K değerini belirlemeye çalışır.</a:t>
            </a:r>
          </a:p>
          <a:p>
            <a:pPr marL="342900" indent="-342900">
              <a:buFont typeface="Arial" panose="020B0604020202020204" pitchFamily="34" charset="0"/>
              <a:buChar char="•"/>
            </a:pPr>
            <a:r>
              <a:rPr lang="tr-TR" sz="2000" dirty="0" err="1"/>
              <a:t>Elbow</a:t>
            </a:r>
            <a:r>
              <a:rPr lang="tr-TR" sz="2000" dirty="0"/>
              <a:t> </a:t>
            </a:r>
            <a:r>
              <a:rPr lang="tr-TR" sz="2000" dirty="0" err="1"/>
              <a:t>methodu</a:t>
            </a:r>
            <a:r>
              <a:rPr lang="tr-TR" sz="2000" dirty="0"/>
              <a:t>, K değerinin artmasıyla birlikte modelin performansındaki azalışın hızının azalması ve eğrinin dirsek gibi bükülmesi prensibine dayanır. </a:t>
            </a:r>
          </a:p>
          <a:p>
            <a:pPr marL="342900" indent="-342900">
              <a:buFont typeface="Arial" panose="020B0604020202020204" pitchFamily="34" charset="0"/>
              <a:buChar char="•"/>
            </a:pPr>
            <a:r>
              <a:rPr lang="tr-TR" sz="2000" dirty="0"/>
              <a:t>Bu dirsek noktası, K değerinin en iyi performansı sağladığı noktayı temsil eder.</a:t>
            </a:r>
          </a:p>
        </p:txBody>
      </p:sp>
      <p:pic>
        <p:nvPicPr>
          <p:cNvPr id="4" name="Resim 3">
            <a:extLst>
              <a:ext uri="{FF2B5EF4-FFF2-40B4-BE49-F238E27FC236}">
                <a16:creationId xmlns:a16="http://schemas.microsoft.com/office/drawing/2014/main" id="{38A79FD9-BD95-78BC-5646-A662836D4060}"/>
              </a:ext>
            </a:extLst>
          </p:cNvPr>
          <p:cNvPicPr>
            <a:picLocks noChangeAspect="1"/>
          </p:cNvPicPr>
          <p:nvPr/>
        </p:nvPicPr>
        <p:blipFill>
          <a:blip r:embed="rId3"/>
          <a:stretch>
            <a:fillRect/>
          </a:stretch>
        </p:blipFill>
        <p:spPr>
          <a:xfrm>
            <a:off x="4465945" y="3894264"/>
            <a:ext cx="3260110" cy="2963736"/>
          </a:xfrm>
          <a:prstGeom prst="rect">
            <a:avLst/>
          </a:prstGeom>
        </p:spPr>
      </p:pic>
    </p:spTree>
    <p:extLst>
      <p:ext uri="{BB962C8B-B14F-4D97-AF65-F5344CB8AC3E}">
        <p14:creationId xmlns:p14="http://schemas.microsoft.com/office/powerpoint/2010/main" val="407430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Hiperparametre Optimizasyonu</a:t>
            </a:r>
            <a:endParaRPr lang="en-US" sz="4000" b="1" dirty="0">
              <a:latin typeface="+mn-lt"/>
            </a:endParaRPr>
          </a:p>
        </p:txBody>
      </p:sp>
      <p:sp>
        <p:nvSpPr>
          <p:cNvPr id="3" name="Metin kutusu 2">
            <a:extLst>
              <a:ext uri="{FF2B5EF4-FFF2-40B4-BE49-F238E27FC236}">
                <a16:creationId xmlns:a16="http://schemas.microsoft.com/office/drawing/2014/main" id="{41785FA0-37E7-E1E2-93A2-58D82CE8063C}"/>
              </a:ext>
            </a:extLst>
          </p:cNvPr>
          <p:cNvSpPr txBox="1"/>
          <p:nvPr/>
        </p:nvSpPr>
        <p:spPr>
          <a:xfrm>
            <a:off x="2996425" y="6310173"/>
            <a:ext cx="6096000" cy="215444"/>
          </a:xfrm>
          <a:prstGeom prst="rect">
            <a:avLst/>
          </a:prstGeom>
          <a:noFill/>
        </p:spPr>
        <p:txBody>
          <a:bodyPr wrap="square">
            <a:spAutoFit/>
          </a:bodyPr>
          <a:lstStyle/>
          <a:p>
            <a:r>
              <a:rPr lang="tr-TR" sz="800" dirty="0"/>
              <a:t>https://datascience.stackexchange.com/questions/69415/k-nearest-neighbor-classifier-best-k-value</a:t>
            </a:r>
          </a:p>
        </p:txBody>
      </p:sp>
      <p:pic>
        <p:nvPicPr>
          <p:cNvPr id="4" name="Resim 3">
            <a:extLst>
              <a:ext uri="{FF2B5EF4-FFF2-40B4-BE49-F238E27FC236}">
                <a16:creationId xmlns:a16="http://schemas.microsoft.com/office/drawing/2014/main" id="{D93A102B-6A70-A7B6-F068-38E2D5948DED}"/>
              </a:ext>
            </a:extLst>
          </p:cNvPr>
          <p:cNvPicPr>
            <a:picLocks noChangeAspect="1"/>
          </p:cNvPicPr>
          <p:nvPr/>
        </p:nvPicPr>
        <p:blipFill>
          <a:blip r:embed="rId3"/>
          <a:stretch>
            <a:fillRect/>
          </a:stretch>
        </p:blipFill>
        <p:spPr>
          <a:xfrm>
            <a:off x="2629105" y="1828527"/>
            <a:ext cx="6830640" cy="4528518"/>
          </a:xfrm>
          <a:prstGeom prst="rect">
            <a:avLst/>
          </a:prstGeom>
        </p:spPr>
      </p:pic>
    </p:spTree>
    <p:extLst>
      <p:ext uri="{BB962C8B-B14F-4D97-AF65-F5344CB8AC3E}">
        <p14:creationId xmlns:p14="http://schemas.microsoft.com/office/powerpoint/2010/main" val="171454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CA9A42B1-B497-122C-81B1-DFF875053742}"/>
              </a:ext>
            </a:extLst>
          </p:cNvPr>
          <p:cNvSpPr txBox="1"/>
          <p:nvPr/>
        </p:nvSpPr>
        <p:spPr>
          <a:xfrm>
            <a:off x="559002" y="1647495"/>
            <a:ext cx="11270278" cy="1384995"/>
          </a:xfrm>
          <a:prstGeom prst="rect">
            <a:avLst/>
          </a:prstGeom>
          <a:noFill/>
        </p:spPr>
        <p:txBody>
          <a:bodyPr wrap="square">
            <a:spAutoFit/>
          </a:bodyPr>
          <a:lstStyle/>
          <a:p>
            <a:pPr marL="285750" indent="-285750">
              <a:buFont typeface="Arial" panose="020B0604020202020204" pitchFamily="34" charset="0"/>
              <a:buChar char="•"/>
            </a:pPr>
            <a:r>
              <a:rPr lang="tr-TR" sz="2000" dirty="0"/>
              <a:t>Sağlık</a:t>
            </a:r>
          </a:p>
          <a:p>
            <a:pPr marL="285750" indent="-285750">
              <a:buFont typeface="Arial" panose="020B0604020202020204" pitchFamily="34" charset="0"/>
              <a:buChar char="•"/>
            </a:pPr>
            <a:r>
              <a:rPr lang="tr-TR" sz="2000" dirty="0"/>
              <a:t>E-ticaret</a:t>
            </a:r>
          </a:p>
          <a:p>
            <a:pPr marL="285750" indent="-285750">
              <a:buFont typeface="Arial" panose="020B0604020202020204" pitchFamily="34" charset="0"/>
              <a:buChar char="•"/>
            </a:pPr>
            <a:r>
              <a:rPr lang="tr-TR" sz="2000" dirty="0"/>
              <a:t>Finans</a:t>
            </a:r>
          </a:p>
          <a:p>
            <a:pPr marL="285750" indent="-285750" algn="just">
              <a:buFont typeface="Arial" panose="020B0604020202020204" pitchFamily="34" charset="0"/>
              <a:buChar char="•"/>
            </a:pPr>
            <a:endParaRPr lang="tr-TR" sz="2400" dirty="0"/>
          </a:p>
        </p:txBody>
      </p:sp>
    </p:spTree>
    <p:extLst>
      <p:ext uri="{BB962C8B-B14F-4D97-AF65-F5344CB8AC3E}">
        <p14:creationId xmlns:p14="http://schemas.microsoft.com/office/powerpoint/2010/main" val="309447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2">
            <a:extLst>
              <a:ext uri="{FF2B5EF4-FFF2-40B4-BE49-F238E27FC236}">
                <a16:creationId xmlns:a16="http://schemas.microsoft.com/office/drawing/2014/main" id="{5B20BAEF-DC7E-ED2A-BEBA-37DE1D97493D}"/>
              </a:ext>
            </a:extLst>
          </p:cNvPr>
          <p:cNvGraphicFramePr>
            <a:graphicFrameLocks noGrp="1"/>
          </p:cNvGraphicFramePr>
          <p:nvPr>
            <p:extLst>
              <p:ext uri="{D42A27DB-BD31-4B8C-83A1-F6EECF244321}">
                <p14:modId xmlns:p14="http://schemas.microsoft.com/office/powerpoint/2010/main" val="2449144693"/>
              </p:ext>
            </p:extLst>
          </p:nvPr>
        </p:nvGraphicFramePr>
        <p:xfrm>
          <a:off x="1980425" y="2310000"/>
          <a:ext cx="8128000" cy="15849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7089666"/>
                    </a:ext>
                  </a:extLst>
                </a:gridCol>
                <a:gridCol w="4064000">
                  <a:extLst>
                    <a:ext uri="{9D8B030D-6E8A-4147-A177-3AD203B41FA5}">
                      <a16:colId xmlns:a16="http://schemas.microsoft.com/office/drawing/2014/main" val="1806323398"/>
                    </a:ext>
                  </a:extLst>
                </a:gridCol>
              </a:tblGrid>
              <a:tr h="370840">
                <a:tc>
                  <a:txBody>
                    <a:bodyPr/>
                    <a:lstStyle/>
                    <a:p>
                      <a:pPr algn="ctr"/>
                      <a:r>
                        <a:rPr lang="tr-TR" sz="2000" b="1"/>
                        <a:t>Avantajları</a:t>
                      </a:r>
                      <a:endParaRPr lang="tr-TR" sz="2000" b="1" dirty="0"/>
                    </a:p>
                  </a:txBody>
                  <a:tcPr/>
                </a:tc>
                <a:tc>
                  <a:txBody>
                    <a:bodyPr/>
                    <a:lstStyle/>
                    <a:p>
                      <a:pPr algn="ctr"/>
                      <a:r>
                        <a:rPr lang="tr-TR" sz="2000" b="1"/>
                        <a:t>Dezavantajları</a:t>
                      </a:r>
                      <a:endParaRPr lang="tr-TR" sz="2000" b="1" dirty="0"/>
                    </a:p>
                  </a:txBody>
                  <a:tcPr/>
                </a:tc>
                <a:extLst>
                  <a:ext uri="{0D108BD9-81ED-4DB2-BD59-A6C34878D82A}">
                    <a16:rowId xmlns:a16="http://schemas.microsoft.com/office/drawing/2014/main" val="21359002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Basitlik ve Doğruluk</a:t>
                      </a:r>
                      <a:endParaRPr lang="tr-TR" sz="2000" b="1" dirty="0"/>
                    </a:p>
                  </a:txBody>
                  <a:tcPr/>
                </a:tc>
                <a:tc>
                  <a:txBody>
                    <a:bodyPr/>
                    <a:lstStyle/>
                    <a:p>
                      <a:pPr marL="0" lvl="0" indent="0" algn="ctr">
                        <a:buFont typeface="Arial" panose="020B0604020202020204" pitchFamily="34" charset="0"/>
                        <a:buNone/>
                      </a:pPr>
                      <a:r>
                        <a:rPr lang="tr-TR" sz="2000" dirty="0"/>
                        <a:t>Boyutluluk Problemi</a:t>
                      </a:r>
                    </a:p>
                  </a:txBody>
                  <a:tcPr/>
                </a:tc>
                <a:extLst>
                  <a:ext uri="{0D108BD9-81ED-4DB2-BD59-A6C34878D82A}">
                    <a16:rowId xmlns:a16="http://schemas.microsoft.com/office/drawing/2014/main" val="2445263116"/>
                  </a:ext>
                </a:extLst>
              </a:tr>
              <a:tr h="370840">
                <a:tc>
                  <a:txBody>
                    <a:bodyPr/>
                    <a:lstStyle/>
                    <a:p>
                      <a:pPr marL="0" lvl="0" indent="0" algn="ctr">
                        <a:buFont typeface="Arial" panose="020B0604020202020204" pitchFamily="34" charset="0"/>
                        <a:buNone/>
                      </a:pPr>
                      <a:r>
                        <a:rPr lang="tr-TR" sz="2000" dirty="0"/>
                        <a:t>Parametre Ayarının Kolaylığı</a:t>
                      </a:r>
                    </a:p>
                  </a:txBody>
                  <a:tcPr/>
                </a:tc>
                <a:tc>
                  <a:txBody>
                    <a:bodyPr/>
                    <a:lstStyle/>
                    <a:p>
                      <a:pPr algn="ctr"/>
                      <a:r>
                        <a:rPr lang="tr-TR" sz="2000" dirty="0"/>
                        <a:t>Veriye Duyarlılık</a:t>
                      </a:r>
                    </a:p>
                  </a:txBody>
                  <a:tcPr/>
                </a:tc>
                <a:extLst>
                  <a:ext uri="{0D108BD9-81ED-4DB2-BD59-A6C34878D82A}">
                    <a16:rowId xmlns:a16="http://schemas.microsoft.com/office/drawing/2014/main" val="2030094310"/>
                  </a:ext>
                </a:extLst>
              </a:tr>
              <a:tr h="370840">
                <a:tc>
                  <a:txBody>
                    <a:bodyPr/>
                    <a:lstStyle/>
                    <a:p>
                      <a:pPr marL="0" lvl="0" indent="0" algn="ctr">
                        <a:buFont typeface="Arial" panose="020B0604020202020204" pitchFamily="34" charset="0"/>
                        <a:buNone/>
                      </a:pPr>
                      <a:r>
                        <a:rPr lang="tr-TR" sz="2000" dirty="0"/>
                        <a:t>Örnek Bazlı Öğrenme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Yüksek Hesaplama Maliyeti</a:t>
                      </a:r>
                    </a:p>
                  </a:txBody>
                  <a:tcPr/>
                </a:tc>
                <a:extLst>
                  <a:ext uri="{0D108BD9-81ED-4DB2-BD59-A6C34878D82A}">
                    <a16:rowId xmlns:a16="http://schemas.microsoft.com/office/drawing/2014/main" val="3046467042"/>
                  </a:ext>
                </a:extLst>
              </a:tr>
            </a:tbl>
          </a:graphicData>
        </a:graphic>
      </p:graphicFrame>
    </p:spTree>
    <p:extLst>
      <p:ext uri="{BB962C8B-B14F-4D97-AF65-F5344CB8AC3E}">
        <p14:creationId xmlns:p14="http://schemas.microsoft.com/office/powerpoint/2010/main" val="272379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spTree>
    <p:extLst>
      <p:ext uri="{BB962C8B-B14F-4D97-AF65-F5344CB8AC3E}">
        <p14:creationId xmlns:p14="http://schemas.microsoft.com/office/powerpoint/2010/main" val="1749905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2755634310"/>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Karar Ağaçları</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1189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Karar Ağaçları</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4524315"/>
          </a:xfrm>
          <a:prstGeom prst="rect">
            <a:avLst/>
          </a:prstGeom>
          <a:noFill/>
        </p:spPr>
        <p:txBody>
          <a:bodyPr wrap="square">
            <a:spAutoFit/>
          </a:bodyPr>
          <a:lstStyle/>
          <a:p>
            <a:pPr marL="342900" indent="-342900">
              <a:buFont typeface="Arial" panose="020B0604020202020204" pitchFamily="34" charset="0"/>
              <a:buChar char="•"/>
            </a:pPr>
            <a:r>
              <a:rPr lang="tr-TR" sz="2400" dirty="0"/>
              <a:t>Karar Ağaçları</a:t>
            </a:r>
          </a:p>
          <a:p>
            <a:pPr marL="342900" indent="-342900">
              <a:buFont typeface="Arial" panose="020B0604020202020204" pitchFamily="34" charset="0"/>
              <a:buChar char="•"/>
            </a:pPr>
            <a:r>
              <a:rPr lang="tr-TR" sz="2400" dirty="0"/>
              <a:t>Karar Ağaçları Türleri</a:t>
            </a:r>
          </a:p>
          <a:p>
            <a:pPr marL="342900" indent="-342900">
              <a:buFont typeface="Arial" panose="020B0604020202020204" pitchFamily="34" charset="0"/>
              <a:buChar char="•"/>
            </a:pPr>
            <a:r>
              <a:rPr lang="tr-TR" sz="2400" dirty="0"/>
              <a:t>ID3</a:t>
            </a:r>
          </a:p>
          <a:p>
            <a:pPr marL="800100" lvl="1" indent="-342900">
              <a:buFont typeface="Arial" panose="020B0604020202020204" pitchFamily="34" charset="0"/>
              <a:buChar char="•"/>
            </a:pPr>
            <a:r>
              <a:rPr lang="tr-TR" sz="2400" dirty="0"/>
              <a:t>Bilgi Kazancı – Entropi</a:t>
            </a:r>
          </a:p>
          <a:p>
            <a:pPr marL="800100" lvl="1" indent="-342900">
              <a:buFont typeface="Arial" panose="020B0604020202020204" pitchFamily="34" charset="0"/>
              <a:buChar char="•"/>
            </a:pPr>
            <a:r>
              <a:rPr lang="tr-TR" sz="2400" dirty="0"/>
              <a:t>ID3 Durum Çalışması</a:t>
            </a:r>
          </a:p>
          <a:p>
            <a:pPr marL="342900" indent="-342900">
              <a:buFont typeface="Arial" panose="020B0604020202020204" pitchFamily="34" charset="0"/>
              <a:buChar char="•"/>
            </a:pPr>
            <a:r>
              <a:rPr lang="tr-TR" sz="2400" dirty="0"/>
              <a:t>CART</a:t>
            </a:r>
          </a:p>
          <a:p>
            <a:pPr marL="800100" lvl="1" indent="-342900">
              <a:buFont typeface="Arial" panose="020B0604020202020204" pitchFamily="34" charset="0"/>
              <a:buChar char="•"/>
            </a:pPr>
            <a:r>
              <a:rPr lang="tr-TR" sz="2400" dirty="0" err="1"/>
              <a:t>Gini</a:t>
            </a:r>
            <a:r>
              <a:rPr lang="tr-TR" sz="2400" dirty="0"/>
              <a:t> </a:t>
            </a:r>
            <a:r>
              <a:rPr lang="tr-TR" sz="2400" dirty="0" err="1"/>
              <a:t>Impurity</a:t>
            </a:r>
            <a:endParaRPr lang="tr-TR" sz="2400" dirty="0"/>
          </a:p>
          <a:p>
            <a:pPr marL="800100" lvl="1" indent="-342900">
              <a:buFont typeface="Arial" panose="020B0604020202020204" pitchFamily="34" charset="0"/>
              <a:buChar char="•"/>
            </a:pPr>
            <a:r>
              <a:rPr lang="tr-TR" sz="2400" dirty="0"/>
              <a:t>CART Durum Çalışması</a:t>
            </a:r>
          </a:p>
          <a:p>
            <a:pPr marL="342900" indent="-342900">
              <a:buFont typeface="Arial" panose="020B0604020202020204" pitchFamily="34" charset="0"/>
              <a:buChar char="•"/>
            </a:pPr>
            <a:r>
              <a:rPr lang="tr-TR" sz="2400" dirty="0"/>
              <a:t>Karar Ağaçları </a:t>
            </a:r>
            <a:r>
              <a:rPr lang="tr-TR" sz="2400" dirty="0" err="1"/>
              <a:t>Hiperparametreleri</a:t>
            </a:r>
            <a:endParaRPr lang="tr-TR" sz="2400" dirty="0"/>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a:p>
            <a:endParaRPr lang="tr-TR" sz="2400" dirty="0"/>
          </a:p>
        </p:txBody>
      </p:sp>
      <p:pic>
        <p:nvPicPr>
          <p:cNvPr id="17410" name="Picture 2" descr="Free photo high view polygonal pushpin map">
            <a:extLst>
              <a:ext uri="{FF2B5EF4-FFF2-40B4-BE49-F238E27FC236}">
                <a16:creationId xmlns:a16="http://schemas.microsoft.com/office/drawing/2014/main" id="{D8866222-01EF-DF4F-FAB5-FCC8B1E72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66" y="1659955"/>
            <a:ext cx="4036569" cy="403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5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933950127"/>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Gözetimli Öğrenme</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1537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938992"/>
          </a:xfrm>
          <a:prstGeom prst="rect">
            <a:avLst/>
          </a:prstGeom>
          <a:noFill/>
        </p:spPr>
        <p:txBody>
          <a:bodyPr wrap="square">
            <a:spAutoFit/>
          </a:bodyPr>
          <a:lstStyle/>
          <a:p>
            <a:pPr marL="285750" indent="-285750" algn="just">
              <a:buFont typeface="Arial" panose="020B0604020202020204" pitchFamily="34" charset="0"/>
              <a:buChar char="•"/>
            </a:pPr>
            <a:r>
              <a:rPr lang="tr-TR" sz="2000" dirty="0"/>
              <a:t>Karar ağaçları, ağaç yapısı şeklindeki bir dizi karar kuralıyla veri kümesini bölerek hedef değişkenin tahmin edilmesini sağlar. </a:t>
            </a:r>
          </a:p>
          <a:p>
            <a:pPr marL="285750" indent="-285750" algn="just">
              <a:buFont typeface="Arial" panose="020B0604020202020204" pitchFamily="34" charset="0"/>
              <a:buChar char="•"/>
            </a:pPr>
            <a:r>
              <a:rPr lang="tr-TR" sz="2000" dirty="0"/>
              <a:t>Karar ağacı, hem sınıflandırma hem de regresyon görevleri için kullanılan parametrik olmayan bir denetimli öğrenme algoritmasıdır. </a:t>
            </a:r>
          </a:p>
          <a:p>
            <a:pPr marL="285750" indent="-285750" algn="just">
              <a:buFont typeface="Arial" panose="020B0604020202020204" pitchFamily="34" charset="0"/>
              <a:buChar char="•"/>
            </a:pPr>
            <a:r>
              <a:rPr lang="tr-TR" sz="2000" dirty="0"/>
              <a:t>Bu algoritma, kök düğüm, dallar, iç düğümler ve yaprak düğümlerinden oluşan hiyerarşik bir ağaç yapısına sahiptir.</a:t>
            </a:r>
          </a:p>
        </p:txBody>
      </p:sp>
      <p:sp>
        <p:nvSpPr>
          <p:cNvPr id="3" name="Metin kutusu 2">
            <a:extLst>
              <a:ext uri="{FF2B5EF4-FFF2-40B4-BE49-F238E27FC236}">
                <a16:creationId xmlns:a16="http://schemas.microsoft.com/office/drawing/2014/main" id="{5BE4A310-7A83-49C4-7AA9-8BEF5F433A84}"/>
              </a:ext>
            </a:extLst>
          </p:cNvPr>
          <p:cNvSpPr txBox="1"/>
          <p:nvPr/>
        </p:nvSpPr>
        <p:spPr>
          <a:xfrm>
            <a:off x="3454400" y="6642556"/>
            <a:ext cx="6096000" cy="215444"/>
          </a:xfrm>
          <a:prstGeom prst="rect">
            <a:avLst/>
          </a:prstGeom>
          <a:noFill/>
        </p:spPr>
        <p:txBody>
          <a:bodyPr wrap="square">
            <a:spAutoFit/>
          </a:bodyPr>
          <a:lstStyle/>
          <a:p>
            <a:r>
              <a:rPr lang="tr-TR" sz="800" dirty="0"/>
              <a:t>https://www.ibm.com/topics/decision-trees</a:t>
            </a:r>
          </a:p>
        </p:txBody>
      </p:sp>
      <p:pic>
        <p:nvPicPr>
          <p:cNvPr id="11" name="Resim 10">
            <a:extLst>
              <a:ext uri="{FF2B5EF4-FFF2-40B4-BE49-F238E27FC236}">
                <a16:creationId xmlns:a16="http://schemas.microsoft.com/office/drawing/2014/main" id="{BCAF27DD-B89E-5823-13A4-63F3D0FEDEFC}"/>
              </a:ext>
            </a:extLst>
          </p:cNvPr>
          <p:cNvPicPr>
            <a:picLocks noChangeAspect="1"/>
          </p:cNvPicPr>
          <p:nvPr/>
        </p:nvPicPr>
        <p:blipFill>
          <a:blip r:embed="rId3"/>
          <a:stretch>
            <a:fillRect/>
          </a:stretch>
        </p:blipFill>
        <p:spPr>
          <a:xfrm>
            <a:off x="3504411" y="3502817"/>
            <a:ext cx="5379460" cy="2961950"/>
          </a:xfrm>
          <a:prstGeom prst="rect">
            <a:avLst/>
          </a:prstGeom>
        </p:spPr>
      </p:pic>
    </p:spTree>
    <p:extLst>
      <p:ext uri="{BB962C8B-B14F-4D97-AF65-F5344CB8AC3E}">
        <p14:creationId xmlns:p14="http://schemas.microsoft.com/office/powerpoint/2010/main" val="310850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a:t>
            </a:r>
            <a:endParaRPr lang="en-US" sz="4000" b="1" dirty="0">
              <a:latin typeface="+mn-lt"/>
            </a:endParaRPr>
          </a:p>
        </p:txBody>
      </p:sp>
      <p:sp>
        <p:nvSpPr>
          <p:cNvPr id="3" name="Metin kutusu 2">
            <a:extLst>
              <a:ext uri="{FF2B5EF4-FFF2-40B4-BE49-F238E27FC236}">
                <a16:creationId xmlns:a16="http://schemas.microsoft.com/office/drawing/2014/main" id="{5BE4A310-7A83-49C4-7AA9-8BEF5F433A84}"/>
              </a:ext>
            </a:extLst>
          </p:cNvPr>
          <p:cNvSpPr txBox="1"/>
          <p:nvPr/>
        </p:nvSpPr>
        <p:spPr>
          <a:xfrm>
            <a:off x="3365500" y="6671315"/>
            <a:ext cx="6096000" cy="215444"/>
          </a:xfrm>
          <a:prstGeom prst="rect">
            <a:avLst/>
          </a:prstGeom>
          <a:noFill/>
        </p:spPr>
        <p:txBody>
          <a:bodyPr wrap="square">
            <a:spAutoFit/>
          </a:bodyPr>
          <a:lstStyle/>
          <a:p>
            <a:r>
              <a:rPr lang="tr-TR" sz="800" dirty="0"/>
              <a:t>https://www.datacamp.com/tutorial/decision-tree-classification-python</a:t>
            </a:r>
          </a:p>
        </p:txBody>
      </p:sp>
      <p:pic>
        <p:nvPicPr>
          <p:cNvPr id="6" name="Resim 5">
            <a:extLst>
              <a:ext uri="{FF2B5EF4-FFF2-40B4-BE49-F238E27FC236}">
                <a16:creationId xmlns:a16="http://schemas.microsoft.com/office/drawing/2014/main" id="{3606AD1E-E04A-6E84-1702-C58C0AD3B096}"/>
              </a:ext>
            </a:extLst>
          </p:cNvPr>
          <p:cNvPicPr>
            <a:picLocks noChangeAspect="1"/>
          </p:cNvPicPr>
          <p:nvPr/>
        </p:nvPicPr>
        <p:blipFill>
          <a:blip r:embed="rId3"/>
          <a:stretch>
            <a:fillRect/>
          </a:stretch>
        </p:blipFill>
        <p:spPr>
          <a:xfrm>
            <a:off x="2485849" y="1938888"/>
            <a:ext cx="7528853" cy="4411579"/>
          </a:xfrm>
          <a:prstGeom prst="rect">
            <a:avLst/>
          </a:prstGeom>
        </p:spPr>
      </p:pic>
    </p:spTree>
    <p:extLst>
      <p:ext uri="{BB962C8B-B14F-4D97-AF65-F5344CB8AC3E}">
        <p14:creationId xmlns:p14="http://schemas.microsoft.com/office/powerpoint/2010/main" val="63075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a:t>
            </a:r>
            <a:endParaRPr lang="en-US" sz="4000" b="1" dirty="0">
              <a:latin typeface="+mn-lt"/>
            </a:endParaRPr>
          </a:p>
        </p:txBody>
      </p:sp>
      <p:pic>
        <p:nvPicPr>
          <p:cNvPr id="5" name="Resim 4">
            <a:extLst>
              <a:ext uri="{FF2B5EF4-FFF2-40B4-BE49-F238E27FC236}">
                <a16:creationId xmlns:a16="http://schemas.microsoft.com/office/drawing/2014/main" id="{847684EB-A959-3695-2C4E-1799F8B2C987}"/>
              </a:ext>
            </a:extLst>
          </p:cNvPr>
          <p:cNvPicPr>
            <a:picLocks noChangeAspect="1"/>
          </p:cNvPicPr>
          <p:nvPr/>
        </p:nvPicPr>
        <p:blipFill>
          <a:blip r:embed="rId3"/>
          <a:stretch>
            <a:fillRect/>
          </a:stretch>
        </p:blipFill>
        <p:spPr>
          <a:xfrm>
            <a:off x="433272" y="2132188"/>
            <a:ext cx="5491722" cy="3101896"/>
          </a:xfrm>
          <a:prstGeom prst="rect">
            <a:avLst/>
          </a:prstGeom>
        </p:spPr>
      </p:pic>
      <p:pic>
        <p:nvPicPr>
          <p:cNvPr id="7" name="Resim 6">
            <a:extLst>
              <a:ext uri="{FF2B5EF4-FFF2-40B4-BE49-F238E27FC236}">
                <a16:creationId xmlns:a16="http://schemas.microsoft.com/office/drawing/2014/main" id="{A8246298-92DC-64F5-E86A-B80DE70B33A4}"/>
              </a:ext>
            </a:extLst>
          </p:cNvPr>
          <p:cNvPicPr>
            <a:picLocks noChangeAspect="1"/>
          </p:cNvPicPr>
          <p:nvPr/>
        </p:nvPicPr>
        <p:blipFill>
          <a:blip r:embed="rId4"/>
          <a:stretch>
            <a:fillRect/>
          </a:stretch>
        </p:blipFill>
        <p:spPr>
          <a:xfrm>
            <a:off x="5924994" y="1871759"/>
            <a:ext cx="5943600" cy="3362325"/>
          </a:xfrm>
          <a:prstGeom prst="rect">
            <a:avLst/>
          </a:prstGeom>
        </p:spPr>
      </p:pic>
    </p:spTree>
    <p:extLst>
      <p:ext uri="{BB962C8B-B14F-4D97-AF65-F5344CB8AC3E}">
        <p14:creationId xmlns:p14="http://schemas.microsoft.com/office/powerpoint/2010/main" val="1548356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 Türleri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3170099"/>
          </a:xfrm>
          <a:prstGeom prst="rect">
            <a:avLst/>
          </a:prstGeom>
          <a:noFill/>
        </p:spPr>
        <p:txBody>
          <a:bodyPr wrap="square">
            <a:spAutoFit/>
          </a:bodyPr>
          <a:lstStyle/>
          <a:p>
            <a:pPr marL="285750" indent="-285750">
              <a:buFont typeface="Arial" panose="020B0604020202020204" pitchFamily="34" charset="0"/>
              <a:buChar char="•"/>
            </a:pPr>
            <a:r>
              <a:rPr lang="tr-TR" sz="2000" dirty="0"/>
              <a:t>ID3 (</a:t>
            </a:r>
            <a:r>
              <a:rPr lang="tr-TR" sz="2000" dirty="0" err="1"/>
              <a:t>Iterative</a:t>
            </a:r>
            <a:r>
              <a:rPr lang="tr-TR" sz="2000" dirty="0"/>
              <a:t> </a:t>
            </a:r>
            <a:r>
              <a:rPr lang="tr-TR" sz="2000" dirty="0" err="1"/>
              <a:t>Dichotomiser</a:t>
            </a:r>
            <a:r>
              <a:rPr lang="tr-TR" sz="2000" dirty="0"/>
              <a:t> 3) </a:t>
            </a:r>
          </a:p>
          <a:p>
            <a:pPr marL="742950" lvl="1" indent="-285750">
              <a:buFont typeface="Arial" panose="020B0604020202020204" pitchFamily="34" charset="0"/>
              <a:buChar char="•"/>
            </a:pPr>
            <a:r>
              <a:rPr lang="tr-TR" sz="2000" dirty="0"/>
              <a:t>Bu algoritma, aday bölünmeleri değerlendirmek için entropi ve bilgi kazancını kullanır. </a:t>
            </a:r>
          </a:p>
          <a:p>
            <a:pPr marL="285750" indent="-285750">
              <a:buFont typeface="Arial" panose="020B0604020202020204" pitchFamily="34" charset="0"/>
              <a:buChar char="•"/>
            </a:pPr>
            <a:r>
              <a:rPr lang="tr-TR" sz="2000" dirty="0"/>
              <a:t>C4.5</a:t>
            </a:r>
          </a:p>
          <a:p>
            <a:pPr marL="742950" lvl="1" indent="-285750">
              <a:buFont typeface="Arial" panose="020B0604020202020204" pitchFamily="34" charset="0"/>
              <a:buChar char="•"/>
            </a:pPr>
            <a:r>
              <a:rPr lang="tr-TR" sz="2000" dirty="0"/>
              <a:t>ID3'ün daha sonraki bir versiyonu olarak kabul edilir. </a:t>
            </a:r>
          </a:p>
          <a:p>
            <a:pPr marL="742950" lvl="1" indent="-285750">
              <a:buFont typeface="Arial" panose="020B0604020202020204" pitchFamily="34" charset="0"/>
              <a:buChar char="•"/>
            </a:pPr>
            <a:r>
              <a:rPr lang="tr-TR" sz="2000" dirty="0"/>
              <a:t>Karar ağaçlarında bölme noktalarını değerlendirmek için bilgi kazancı veya kazanç oranlarını kullanabilir.</a:t>
            </a:r>
          </a:p>
          <a:p>
            <a:pPr marL="285750" indent="-285750">
              <a:buFont typeface="Arial" panose="020B0604020202020204" pitchFamily="34" charset="0"/>
              <a:buChar char="•"/>
            </a:pPr>
            <a:r>
              <a:rPr lang="tr-TR" sz="2000" dirty="0"/>
              <a:t>CART (Sınıflandırma ve regresyon ağaçları)</a:t>
            </a:r>
          </a:p>
          <a:p>
            <a:pPr marL="742950" lvl="1" indent="-285750">
              <a:buFont typeface="Arial" panose="020B0604020202020204" pitchFamily="34" charset="0"/>
              <a:buChar char="•"/>
            </a:pPr>
            <a:r>
              <a:rPr lang="tr-TR" sz="2000" dirty="0"/>
              <a:t>Bu algoritma genellikle ideal bölünme özelliğini belirlemek için </a:t>
            </a:r>
            <a:r>
              <a:rPr lang="tr-TR" sz="2000" dirty="0" err="1"/>
              <a:t>Gini</a:t>
            </a:r>
            <a:r>
              <a:rPr lang="tr-TR" sz="2000" dirty="0"/>
              <a:t> karışıklığını kullanır. </a:t>
            </a:r>
          </a:p>
          <a:p>
            <a:pPr marL="742950" lvl="1" indent="-285750">
              <a:buFont typeface="Arial" panose="020B0604020202020204" pitchFamily="34" charset="0"/>
              <a:buChar char="•"/>
            </a:pPr>
            <a:r>
              <a:rPr lang="tr-TR" sz="2000" dirty="0" err="1"/>
              <a:t>Gini</a:t>
            </a:r>
            <a:r>
              <a:rPr lang="tr-TR" sz="2000" dirty="0"/>
              <a:t> karışıklığı, rastgele seçilen bir özelliğin ne sıklıkla yanlış sınıflandırıldığını ölçer. </a:t>
            </a:r>
          </a:p>
          <a:p>
            <a:pPr marL="742950" lvl="1" indent="-285750">
              <a:buFont typeface="Arial" panose="020B0604020202020204" pitchFamily="34" charset="0"/>
              <a:buChar char="•"/>
            </a:pPr>
            <a:r>
              <a:rPr lang="tr-TR" sz="2000" dirty="0" err="1"/>
              <a:t>Gini</a:t>
            </a:r>
            <a:r>
              <a:rPr lang="tr-TR" sz="2000" dirty="0"/>
              <a:t> karışıklığını kullanarak değerlendirirken, daha düşük bir değer daha idealdir.</a:t>
            </a:r>
          </a:p>
        </p:txBody>
      </p:sp>
    </p:spTree>
    <p:extLst>
      <p:ext uri="{BB962C8B-B14F-4D97-AF65-F5344CB8AC3E}">
        <p14:creationId xmlns:p14="http://schemas.microsoft.com/office/powerpoint/2010/main" val="262879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 Türleri</a:t>
            </a:r>
            <a:endParaRPr lang="en-US" sz="4000" b="1" dirty="0">
              <a:latin typeface="+mn-lt"/>
            </a:endParaRPr>
          </a:p>
        </p:txBody>
      </p:sp>
      <p:graphicFrame>
        <p:nvGraphicFramePr>
          <p:cNvPr id="3" name="Tablo 2">
            <a:extLst>
              <a:ext uri="{FF2B5EF4-FFF2-40B4-BE49-F238E27FC236}">
                <a16:creationId xmlns:a16="http://schemas.microsoft.com/office/drawing/2014/main" id="{5941B51B-D27D-6C32-CECD-4BCC64724F05}"/>
              </a:ext>
            </a:extLst>
          </p:cNvPr>
          <p:cNvGraphicFramePr>
            <a:graphicFrameLocks noGrp="1"/>
          </p:cNvGraphicFramePr>
          <p:nvPr>
            <p:extLst>
              <p:ext uri="{D42A27DB-BD31-4B8C-83A1-F6EECF244321}">
                <p14:modId xmlns:p14="http://schemas.microsoft.com/office/powerpoint/2010/main" val="1412941864"/>
              </p:ext>
            </p:extLst>
          </p:nvPr>
        </p:nvGraphicFramePr>
        <p:xfrm>
          <a:off x="772472" y="1878356"/>
          <a:ext cx="10580092" cy="4171834"/>
        </p:xfrm>
        <a:graphic>
          <a:graphicData uri="http://schemas.openxmlformats.org/drawingml/2006/table">
            <a:tbl>
              <a:tblPr>
                <a:tableStyleId>{BC89EF96-8CEA-46FF-86C4-4CE0E7609802}</a:tableStyleId>
              </a:tblPr>
              <a:tblGrid>
                <a:gridCol w="1488128">
                  <a:extLst>
                    <a:ext uri="{9D8B030D-6E8A-4147-A177-3AD203B41FA5}">
                      <a16:colId xmlns:a16="http://schemas.microsoft.com/office/drawing/2014/main" val="1138085316"/>
                    </a:ext>
                  </a:extLst>
                </a:gridCol>
                <a:gridCol w="2908300">
                  <a:extLst>
                    <a:ext uri="{9D8B030D-6E8A-4147-A177-3AD203B41FA5}">
                      <a16:colId xmlns:a16="http://schemas.microsoft.com/office/drawing/2014/main" val="1153136110"/>
                    </a:ext>
                  </a:extLst>
                </a:gridCol>
                <a:gridCol w="2971800">
                  <a:extLst>
                    <a:ext uri="{9D8B030D-6E8A-4147-A177-3AD203B41FA5}">
                      <a16:colId xmlns:a16="http://schemas.microsoft.com/office/drawing/2014/main" val="491092229"/>
                    </a:ext>
                  </a:extLst>
                </a:gridCol>
                <a:gridCol w="3211864">
                  <a:extLst>
                    <a:ext uri="{9D8B030D-6E8A-4147-A177-3AD203B41FA5}">
                      <a16:colId xmlns:a16="http://schemas.microsoft.com/office/drawing/2014/main" val="1957046393"/>
                    </a:ext>
                  </a:extLst>
                </a:gridCol>
              </a:tblGrid>
              <a:tr h="415625">
                <a:tc>
                  <a:txBody>
                    <a:bodyPr/>
                    <a:lstStyle/>
                    <a:p>
                      <a:pPr fontAlgn="b"/>
                      <a:br>
                        <a:rPr lang="tr-TR" sz="2000" b="1" dirty="0">
                          <a:effectLst/>
                        </a:rPr>
                      </a:br>
                      <a:endParaRPr lang="tr-TR" sz="2000" b="1" dirty="0">
                        <a:effectLst/>
                      </a:endParaRPr>
                    </a:p>
                  </a:txBody>
                  <a:tcPr marL="90653" marR="90653" marT="45326" marB="45326" anchor="b"/>
                </a:tc>
                <a:tc>
                  <a:txBody>
                    <a:bodyPr/>
                    <a:lstStyle/>
                    <a:p>
                      <a:pPr fontAlgn="b"/>
                      <a:r>
                        <a:rPr lang="tr-TR" sz="2000" b="1" dirty="0">
                          <a:effectLst/>
                        </a:rPr>
                        <a:t>ID3</a:t>
                      </a:r>
                    </a:p>
                  </a:txBody>
                  <a:tcPr marL="90653" marR="90653" marT="45326" marB="45326" anchor="b"/>
                </a:tc>
                <a:tc>
                  <a:txBody>
                    <a:bodyPr/>
                    <a:lstStyle/>
                    <a:p>
                      <a:pPr fontAlgn="b"/>
                      <a:r>
                        <a:rPr lang="tr-TR" sz="2000" b="1" dirty="0">
                          <a:effectLst/>
                        </a:rPr>
                        <a:t>C4.5</a:t>
                      </a:r>
                    </a:p>
                  </a:txBody>
                  <a:tcPr marL="90653" marR="90653" marT="45326" marB="45326" anchor="b"/>
                </a:tc>
                <a:tc>
                  <a:txBody>
                    <a:bodyPr/>
                    <a:lstStyle/>
                    <a:p>
                      <a:pPr fontAlgn="b"/>
                      <a:r>
                        <a:rPr lang="tr-TR" sz="2000" b="1" dirty="0">
                          <a:effectLst/>
                        </a:rPr>
                        <a:t>CART</a:t>
                      </a:r>
                    </a:p>
                  </a:txBody>
                  <a:tcPr marL="90653" marR="90653" marT="45326" marB="45326" anchor="b"/>
                </a:tc>
                <a:extLst>
                  <a:ext uri="{0D108BD9-81ED-4DB2-BD59-A6C34878D82A}">
                    <a16:rowId xmlns:a16="http://schemas.microsoft.com/office/drawing/2014/main" val="671339912"/>
                  </a:ext>
                </a:extLst>
              </a:tr>
              <a:tr h="415625">
                <a:tc>
                  <a:txBody>
                    <a:bodyPr/>
                    <a:lstStyle/>
                    <a:p>
                      <a:pPr fontAlgn="base"/>
                      <a:r>
                        <a:rPr lang="tr-TR" sz="2000" b="1" dirty="0">
                          <a:effectLst/>
                        </a:rPr>
                        <a:t>Veri Tipi</a:t>
                      </a:r>
                    </a:p>
                  </a:txBody>
                  <a:tcPr marL="90653" marR="90653" marT="45326" marB="45326" anchor="ctr"/>
                </a:tc>
                <a:tc>
                  <a:txBody>
                    <a:bodyPr/>
                    <a:lstStyle/>
                    <a:p>
                      <a:pPr fontAlgn="base"/>
                      <a:r>
                        <a:rPr lang="tr-TR" sz="2000" dirty="0">
                          <a:effectLst/>
                        </a:rPr>
                        <a:t>Kategorik</a:t>
                      </a:r>
                    </a:p>
                  </a:txBody>
                  <a:tcPr marL="90653" marR="90653" marT="45326" marB="45326" anchor="ctr"/>
                </a:tc>
                <a:tc>
                  <a:txBody>
                    <a:bodyPr/>
                    <a:lstStyle/>
                    <a:p>
                      <a:pPr fontAlgn="base"/>
                      <a:r>
                        <a:rPr lang="tr-TR" sz="2000" dirty="0">
                          <a:effectLst/>
                        </a:rPr>
                        <a:t>Sürekli ve Kategorik</a:t>
                      </a:r>
                    </a:p>
                  </a:txBody>
                  <a:tcPr marL="90653" marR="90653" marT="45326" marB="45326" anchor="ctr"/>
                </a:tc>
                <a:tc>
                  <a:txBody>
                    <a:bodyPr/>
                    <a:lstStyle/>
                    <a:p>
                      <a:pPr fontAlgn="base"/>
                      <a:r>
                        <a:rPr lang="tr-TR" sz="2000" dirty="0">
                          <a:effectLst/>
                        </a:rPr>
                        <a:t>Sürekli ve Kategorik</a:t>
                      </a:r>
                    </a:p>
                  </a:txBody>
                  <a:tcPr marL="90653" marR="90653" marT="45326" marB="45326" anchor="ctr"/>
                </a:tc>
                <a:extLst>
                  <a:ext uri="{0D108BD9-81ED-4DB2-BD59-A6C34878D82A}">
                    <a16:rowId xmlns:a16="http://schemas.microsoft.com/office/drawing/2014/main" val="3304070399"/>
                  </a:ext>
                </a:extLst>
              </a:tr>
              <a:tr h="415625">
                <a:tc>
                  <a:txBody>
                    <a:bodyPr/>
                    <a:lstStyle/>
                    <a:p>
                      <a:pPr fontAlgn="base"/>
                      <a:r>
                        <a:rPr lang="tr-TR" sz="2000" b="1" dirty="0">
                          <a:effectLst/>
                        </a:rPr>
                        <a:t>Veri Boyutu</a:t>
                      </a:r>
                    </a:p>
                  </a:txBody>
                  <a:tcPr marL="90653" marR="90653" marT="45326" marB="45326" anchor="ctr"/>
                </a:tc>
                <a:tc>
                  <a:txBody>
                    <a:bodyPr/>
                    <a:lstStyle/>
                    <a:p>
                      <a:pPr fontAlgn="base"/>
                      <a:r>
                        <a:rPr lang="tr-TR" sz="2000">
                          <a:effectLst/>
                        </a:rPr>
                        <a:t>Orta ve Küçük Veri Setleri</a:t>
                      </a:r>
                    </a:p>
                  </a:txBody>
                  <a:tcPr marL="90653" marR="90653" marT="45326" marB="45326" anchor="ctr"/>
                </a:tc>
                <a:tc>
                  <a:txBody>
                    <a:bodyPr/>
                    <a:lstStyle/>
                    <a:p>
                      <a:pPr fontAlgn="base"/>
                      <a:r>
                        <a:rPr lang="tr-TR" sz="2000">
                          <a:effectLst/>
                        </a:rPr>
                        <a:t>Orta ve Büyük Veri Setleri</a:t>
                      </a:r>
                    </a:p>
                  </a:txBody>
                  <a:tcPr marL="90653" marR="90653" marT="45326" marB="45326" anchor="ctr"/>
                </a:tc>
                <a:tc>
                  <a:txBody>
                    <a:bodyPr/>
                    <a:lstStyle/>
                    <a:p>
                      <a:pPr fontAlgn="base"/>
                      <a:r>
                        <a:rPr lang="tr-TR" sz="2000" dirty="0">
                          <a:effectLst/>
                        </a:rPr>
                        <a:t>Büyük Veri Setleri</a:t>
                      </a:r>
                    </a:p>
                  </a:txBody>
                  <a:tcPr marL="90653" marR="90653" marT="45326" marB="45326" anchor="ctr"/>
                </a:tc>
                <a:extLst>
                  <a:ext uri="{0D108BD9-81ED-4DB2-BD59-A6C34878D82A}">
                    <a16:rowId xmlns:a16="http://schemas.microsoft.com/office/drawing/2014/main" val="3019366385"/>
                  </a:ext>
                </a:extLst>
              </a:tr>
              <a:tr h="237280">
                <a:tc>
                  <a:txBody>
                    <a:bodyPr/>
                    <a:lstStyle/>
                    <a:p>
                      <a:pPr fontAlgn="base"/>
                      <a:r>
                        <a:rPr lang="tr-TR" sz="2000" b="1" dirty="0">
                          <a:effectLst/>
                        </a:rPr>
                        <a:t>Hız</a:t>
                      </a:r>
                    </a:p>
                  </a:txBody>
                  <a:tcPr marL="90653" marR="90653" marT="45326" marB="45326" anchor="ctr"/>
                </a:tc>
                <a:tc>
                  <a:txBody>
                    <a:bodyPr/>
                    <a:lstStyle/>
                    <a:p>
                      <a:pPr fontAlgn="base"/>
                      <a:r>
                        <a:rPr lang="tr-TR" sz="2000">
                          <a:effectLst/>
                        </a:rPr>
                        <a:t>Düşük</a:t>
                      </a:r>
                    </a:p>
                  </a:txBody>
                  <a:tcPr marL="90653" marR="90653" marT="45326" marB="45326" anchor="ctr"/>
                </a:tc>
                <a:tc>
                  <a:txBody>
                    <a:bodyPr/>
                    <a:lstStyle/>
                    <a:p>
                      <a:pPr fontAlgn="base"/>
                      <a:r>
                        <a:rPr lang="tr-TR" sz="2000">
                          <a:effectLst/>
                        </a:rPr>
                        <a:t>Orta</a:t>
                      </a:r>
                    </a:p>
                  </a:txBody>
                  <a:tcPr marL="90653" marR="90653" marT="45326" marB="45326" anchor="ctr"/>
                </a:tc>
                <a:tc>
                  <a:txBody>
                    <a:bodyPr/>
                    <a:lstStyle/>
                    <a:p>
                      <a:pPr fontAlgn="base"/>
                      <a:r>
                        <a:rPr lang="tr-TR" sz="2000">
                          <a:effectLst/>
                        </a:rPr>
                        <a:t>Yüksek</a:t>
                      </a:r>
                    </a:p>
                  </a:txBody>
                  <a:tcPr marL="90653" marR="90653" marT="45326" marB="45326" anchor="ctr"/>
                </a:tc>
                <a:extLst>
                  <a:ext uri="{0D108BD9-81ED-4DB2-BD59-A6C34878D82A}">
                    <a16:rowId xmlns:a16="http://schemas.microsoft.com/office/drawing/2014/main" val="1973478691"/>
                  </a:ext>
                </a:extLst>
              </a:tr>
              <a:tr h="772314">
                <a:tc>
                  <a:txBody>
                    <a:bodyPr/>
                    <a:lstStyle/>
                    <a:p>
                      <a:pPr fontAlgn="base"/>
                      <a:r>
                        <a:rPr lang="tr-TR" sz="2000" b="1" dirty="0" err="1">
                          <a:effectLst/>
                        </a:rPr>
                        <a:t>Boosting</a:t>
                      </a:r>
                      <a:endParaRPr lang="tr-TR" sz="2000" b="1" dirty="0">
                        <a:effectLst/>
                      </a:endParaRPr>
                    </a:p>
                  </a:txBody>
                  <a:tcPr marL="90653" marR="90653" marT="45326" marB="45326" anchor="ctr"/>
                </a:tc>
                <a:tc>
                  <a:txBody>
                    <a:bodyPr/>
                    <a:lstStyle/>
                    <a:p>
                      <a:pPr fontAlgn="base"/>
                      <a:r>
                        <a:rPr lang="tr-TR" sz="2000">
                          <a:effectLst/>
                        </a:rPr>
                        <a:t>Yok</a:t>
                      </a:r>
                    </a:p>
                  </a:txBody>
                  <a:tcPr marL="90653" marR="90653" marT="45326" marB="45326" anchor="ctr"/>
                </a:tc>
                <a:tc>
                  <a:txBody>
                    <a:bodyPr/>
                    <a:lstStyle/>
                    <a:p>
                      <a:pPr fontAlgn="base"/>
                      <a:r>
                        <a:rPr lang="tr-TR" sz="2000">
                          <a:effectLst/>
                        </a:rPr>
                        <a:t>Yok</a:t>
                      </a:r>
                    </a:p>
                  </a:txBody>
                  <a:tcPr marL="90653" marR="90653" marT="45326" marB="45326" anchor="ctr"/>
                </a:tc>
                <a:tc>
                  <a:txBody>
                    <a:bodyPr/>
                    <a:lstStyle/>
                    <a:p>
                      <a:pPr fontAlgn="base"/>
                      <a:r>
                        <a:rPr lang="tr-TR" sz="2000">
                          <a:effectLst/>
                        </a:rPr>
                        <a:t>Var (Rastgele Ormanlar, Gradient Boosting)</a:t>
                      </a:r>
                    </a:p>
                  </a:txBody>
                  <a:tcPr marL="90653" marR="90653" marT="45326" marB="45326" anchor="ctr"/>
                </a:tc>
                <a:extLst>
                  <a:ext uri="{0D108BD9-81ED-4DB2-BD59-A6C34878D82A}">
                    <a16:rowId xmlns:a16="http://schemas.microsoft.com/office/drawing/2014/main" val="4026333113"/>
                  </a:ext>
                </a:extLst>
              </a:tr>
              <a:tr h="415625">
                <a:tc>
                  <a:txBody>
                    <a:bodyPr/>
                    <a:lstStyle/>
                    <a:p>
                      <a:pPr fontAlgn="base"/>
                      <a:r>
                        <a:rPr lang="tr-TR" sz="2000" b="1">
                          <a:effectLst/>
                        </a:rPr>
                        <a:t>Kayıp Veri</a:t>
                      </a:r>
                    </a:p>
                  </a:txBody>
                  <a:tcPr marL="90653" marR="90653" marT="45326" marB="45326" anchor="ctr"/>
                </a:tc>
                <a:tc>
                  <a:txBody>
                    <a:bodyPr/>
                    <a:lstStyle/>
                    <a:p>
                      <a:pPr fontAlgn="base"/>
                      <a:r>
                        <a:rPr lang="tr-TR" sz="2000" dirty="0">
                          <a:effectLst/>
                        </a:rPr>
                        <a:t>Hassas</a:t>
                      </a:r>
                    </a:p>
                  </a:txBody>
                  <a:tcPr marL="90653" marR="90653" marT="45326" marB="45326" anchor="ctr"/>
                </a:tc>
                <a:tc>
                  <a:txBody>
                    <a:bodyPr/>
                    <a:lstStyle/>
                    <a:p>
                      <a:pPr fontAlgn="base"/>
                      <a:r>
                        <a:rPr lang="tr-TR" sz="2000">
                          <a:effectLst/>
                        </a:rPr>
                        <a:t>Orta Düzeyde Hassas</a:t>
                      </a:r>
                    </a:p>
                  </a:txBody>
                  <a:tcPr marL="90653" marR="90653" marT="45326" marB="45326" anchor="ctr"/>
                </a:tc>
                <a:tc>
                  <a:txBody>
                    <a:bodyPr/>
                    <a:lstStyle/>
                    <a:p>
                      <a:pPr fontAlgn="base"/>
                      <a:r>
                        <a:rPr lang="tr-TR" sz="2000" dirty="0">
                          <a:effectLst/>
                        </a:rPr>
                        <a:t>Yüksek (Kayıp verinin üstesinden gelebilir)</a:t>
                      </a:r>
                    </a:p>
                  </a:txBody>
                  <a:tcPr marL="90653" marR="90653" marT="45326" marB="45326" anchor="ctr"/>
                </a:tc>
                <a:extLst>
                  <a:ext uri="{0D108BD9-81ED-4DB2-BD59-A6C34878D82A}">
                    <a16:rowId xmlns:a16="http://schemas.microsoft.com/office/drawing/2014/main" val="2611811987"/>
                  </a:ext>
                </a:extLst>
              </a:tr>
              <a:tr h="772314">
                <a:tc>
                  <a:txBody>
                    <a:bodyPr/>
                    <a:lstStyle/>
                    <a:p>
                      <a:pPr fontAlgn="base"/>
                      <a:r>
                        <a:rPr lang="tr-TR" sz="2000" b="1" dirty="0">
                          <a:effectLst/>
                        </a:rPr>
                        <a:t>Algoritma</a:t>
                      </a:r>
                    </a:p>
                  </a:txBody>
                  <a:tcPr marL="90653" marR="90653" marT="45326" marB="45326" anchor="ctr"/>
                </a:tc>
                <a:tc>
                  <a:txBody>
                    <a:bodyPr/>
                    <a:lstStyle/>
                    <a:p>
                      <a:pPr fontAlgn="base"/>
                      <a:r>
                        <a:rPr lang="tr-TR" sz="2000" dirty="0">
                          <a:effectLst/>
                        </a:rPr>
                        <a:t>Entropi ve Bilgi Kazancı</a:t>
                      </a:r>
                    </a:p>
                  </a:txBody>
                  <a:tcPr marL="90653" marR="90653" marT="45326" marB="45326" anchor="ctr"/>
                </a:tc>
                <a:tc>
                  <a:txBody>
                    <a:bodyPr/>
                    <a:lstStyle/>
                    <a:p>
                      <a:pPr fontAlgn="base"/>
                      <a:r>
                        <a:rPr lang="tr-TR" sz="2000" dirty="0">
                          <a:effectLst/>
                        </a:rPr>
                        <a:t>Bölme Bilgisi ve Kazanç Oranı </a:t>
                      </a:r>
                    </a:p>
                  </a:txBody>
                  <a:tcPr marL="90653" marR="90653" marT="45326" marB="45326" anchor="ctr"/>
                </a:tc>
                <a:tc>
                  <a:txBody>
                    <a:bodyPr/>
                    <a:lstStyle/>
                    <a:p>
                      <a:pPr fontAlgn="base"/>
                      <a:r>
                        <a:rPr lang="tr-TR" sz="2000" dirty="0" err="1">
                          <a:effectLst/>
                        </a:rPr>
                        <a:t>Gini</a:t>
                      </a:r>
                      <a:r>
                        <a:rPr lang="tr-TR" sz="2000" dirty="0">
                          <a:effectLst/>
                        </a:rPr>
                        <a:t> </a:t>
                      </a:r>
                      <a:r>
                        <a:rPr lang="tr-TR" sz="2000" dirty="0" err="1">
                          <a:effectLst/>
                        </a:rPr>
                        <a:t>Impurity</a:t>
                      </a:r>
                      <a:endParaRPr lang="tr-TR" sz="2000" dirty="0">
                        <a:effectLst/>
                      </a:endParaRPr>
                    </a:p>
                  </a:txBody>
                  <a:tcPr marL="90653" marR="90653" marT="45326" marB="45326" anchor="ctr"/>
                </a:tc>
                <a:extLst>
                  <a:ext uri="{0D108BD9-81ED-4DB2-BD59-A6C34878D82A}">
                    <a16:rowId xmlns:a16="http://schemas.microsoft.com/office/drawing/2014/main" val="880199317"/>
                  </a:ext>
                </a:extLst>
              </a:tr>
            </a:tbl>
          </a:graphicData>
        </a:graphic>
      </p:graphicFrame>
    </p:spTree>
    <p:extLst>
      <p:ext uri="{BB962C8B-B14F-4D97-AF65-F5344CB8AC3E}">
        <p14:creationId xmlns:p14="http://schemas.microsoft.com/office/powerpoint/2010/main" val="242018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ID3</a:t>
            </a:r>
            <a:endParaRPr lang="en-US" sz="4000" b="1" dirty="0">
              <a:latin typeface="+mn-lt"/>
            </a:endParaRPr>
          </a:p>
        </p:txBody>
      </p:sp>
      <p:grpSp>
        <p:nvGrpSpPr>
          <p:cNvPr id="63" name="Grup 62">
            <a:extLst>
              <a:ext uri="{FF2B5EF4-FFF2-40B4-BE49-F238E27FC236}">
                <a16:creationId xmlns:a16="http://schemas.microsoft.com/office/drawing/2014/main" id="{938AFCF9-81B3-7C1E-3CDD-E5B7FCE00D57}"/>
              </a:ext>
            </a:extLst>
          </p:cNvPr>
          <p:cNvGrpSpPr/>
          <p:nvPr/>
        </p:nvGrpSpPr>
        <p:grpSpPr>
          <a:xfrm>
            <a:off x="2649266" y="2053188"/>
            <a:ext cx="6893467" cy="3860568"/>
            <a:chOff x="3374482" y="2053188"/>
            <a:chExt cx="6893467" cy="3860568"/>
          </a:xfrm>
        </p:grpSpPr>
        <p:sp>
          <p:nvSpPr>
            <p:cNvPr id="2" name="Dikdörtgen 1">
              <a:extLst>
                <a:ext uri="{FF2B5EF4-FFF2-40B4-BE49-F238E27FC236}">
                  <a16:creationId xmlns:a16="http://schemas.microsoft.com/office/drawing/2014/main" id="{33744244-D4CA-8158-8F0C-6DD1DD90969E}"/>
                </a:ext>
              </a:extLst>
            </p:cNvPr>
            <p:cNvSpPr/>
            <p:nvPr/>
          </p:nvSpPr>
          <p:spPr>
            <a:xfrm>
              <a:off x="3418933" y="2053188"/>
              <a:ext cx="2882900"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Her özniteliğin bilgi kazancını hesapla</a:t>
              </a:r>
            </a:p>
          </p:txBody>
        </p:sp>
        <p:sp>
          <p:nvSpPr>
            <p:cNvPr id="3" name="Dikdörtgen 2">
              <a:extLst>
                <a:ext uri="{FF2B5EF4-FFF2-40B4-BE49-F238E27FC236}">
                  <a16:creationId xmlns:a16="http://schemas.microsoft.com/office/drawing/2014/main" id="{C0A24220-325F-00C2-AA47-D7798F150B6E}"/>
                </a:ext>
              </a:extLst>
            </p:cNvPr>
            <p:cNvSpPr/>
            <p:nvPr/>
          </p:nvSpPr>
          <p:spPr>
            <a:xfrm>
              <a:off x="3374482" y="3338942"/>
              <a:ext cx="2971799"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Karar ağacı düğümünü seçilen özniteliğin değerleriyle genişlet</a:t>
              </a:r>
            </a:p>
          </p:txBody>
        </p:sp>
        <p:grpSp>
          <p:nvGrpSpPr>
            <p:cNvPr id="10" name="Grup 9">
              <a:extLst>
                <a:ext uri="{FF2B5EF4-FFF2-40B4-BE49-F238E27FC236}">
                  <a16:creationId xmlns:a16="http://schemas.microsoft.com/office/drawing/2014/main" id="{CC650076-8886-D505-7AFA-FFFAF55F0A93}"/>
                </a:ext>
              </a:extLst>
            </p:cNvPr>
            <p:cNvGrpSpPr/>
            <p:nvPr/>
          </p:nvGrpSpPr>
          <p:grpSpPr>
            <a:xfrm>
              <a:off x="3615784" y="4592956"/>
              <a:ext cx="2489198" cy="1320800"/>
              <a:chOff x="5518150" y="4406900"/>
              <a:chExt cx="2489198" cy="1320800"/>
            </a:xfrm>
          </p:grpSpPr>
          <p:sp>
            <p:nvSpPr>
              <p:cNvPr id="4" name="Elmas 3">
                <a:extLst>
                  <a:ext uri="{FF2B5EF4-FFF2-40B4-BE49-F238E27FC236}">
                    <a16:creationId xmlns:a16="http://schemas.microsoft.com/office/drawing/2014/main" id="{0C637FD5-453E-08AB-0D66-EA39D2F9C87F}"/>
                  </a:ext>
                </a:extLst>
              </p:cNvPr>
              <p:cNvSpPr/>
              <p:nvPr/>
            </p:nvSpPr>
            <p:spPr>
              <a:xfrm>
                <a:off x="5518150" y="4406900"/>
                <a:ext cx="2489198" cy="13208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tr-TR" dirty="0">
                  <a:solidFill>
                    <a:schemeClr val="dk1"/>
                  </a:solidFill>
                </a:endParaRPr>
              </a:p>
            </p:txBody>
          </p:sp>
          <p:sp>
            <p:nvSpPr>
              <p:cNvPr id="9" name="Metin kutusu 8">
                <a:extLst>
                  <a:ext uri="{FF2B5EF4-FFF2-40B4-BE49-F238E27FC236}">
                    <a16:creationId xmlns:a16="http://schemas.microsoft.com/office/drawing/2014/main" id="{46FE87CE-7FE9-6964-88A2-BE1DAB6A3340}"/>
                  </a:ext>
                </a:extLst>
              </p:cNvPr>
              <p:cNvSpPr txBox="1"/>
              <p:nvPr/>
            </p:nvSpPr>
            <p:spPr>
              <a:xfrm>
                <a:off x="5657848" y="4516735"/>
                <a:ext cx="2209801" cy="923330"/>
              </a:xfrm>
              <a:prstGeom prst="rect">
                <a:avLst/>
              </a:prstGeom>
              <a:noFill/>
            </p:spPr>
            <p:txBody>
              <a:bodyPr wrap="square">
                <a:spAutoFit/>
              </a:bodyPr>
              <a:lstStyle/>
              <a:p>
                <a:pPr algn="ctr"/>
                <a:r>
                  <a:rPr lang="tr-TR" dirty="0">
                    <a:solidFill>
                      <a:schemeClr val="dk1"/>
                    </a:solidFill>
                  </a:rPr>
                  <a:t>Başka sınıflandırılmamış örnek kaldı mı?</a:t>
                </a:r>
              </a:p>
            </p:txBody>
          </p:sp>
        </p:grpSp>
        <p:sp>
          <p:nvSpPr>
            <p:cNvPr id="11" name="Dikdörtgen 10">
              <a:extLst>
                <a:ext uri="{FF2B5EF4-FFF2-40B4-BE49-F238E27FC236}">
                  <a16:creationId xmlns:a16="http://schemas.microsoft.com/office/drawing/2014/main" id="{13D8C983-00A0-EE7D-6786-DE05DBE9CF98}"/>
                </a:ext>
              </a:extLst>
            </p:cNvPr>
            <p:cNvSpPr/>
            <p:nvPr/>
          </p:nvSpPr>
          <p:spPr>
            <a:xfrm>
              <a:off x="7296150" y="4812751"/>
              <a:ext cx="2971799"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Kalan öznitelikler ile devam et</a:t>
              </a:r>
            </a:p>
          </p:txBody>
        </p:sp>
        <p:cxnSp>
          <p:nvCxnSpPr>
            <p:cNvPr id="49" name="Bağlayıcı: Dirsek 48">
              <a:extLst>
                <a:ext uri="{FF2B5EF4-FFF2-40B4-BE49-F238E27FC236}">
                  <a16:creationId xmlns:a16="http://schemas.microsoft.com/office/drawing/2014/main" id="{1EEC8C6C-907E-26BC-6D27-10F3178D01F8}"/>
                </a:ext>
              </a:extLst>
            </p:cNvPr>
            <p:cNvCxnSpPr>
              <a:stCxn id="2" idx="2"/>
              <a:endCxn id="3" idx="0"/>
            </p:cNvCxnSpPr>
            <p:nvPr/>
          </p:nvCxnSpPr>
          <p:spPr>
            <a:xfrm rot="5400000">
              <a:off x="4657529" y="3136087"/>
              <a:ext cx="405709" cy="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1" name="Bağlayıcı: Dirsek 50">
              <a:extLst>
                <a:ext uri="{FF2B5EF4-FFF2-40B4-BE49-F238E27FC236}">
                  <a16:creationId xmlns:a16="http://schemas.microsoft.com/office/drawing/2014/main" id="{2BDFFA8C-BFC6-8515-54F6-821AB203C35F}"/>
                </a:ext>
              </a:extLst>
            </p:cNvPr>
            <p:cNvCxnSpPr>
              <a:cxnSpLocks/>
              <a:stCxn id="3" idx="2"/>
              <a:endCxn id="4" idx="0"/>
            </p:cNvCxnSpPr>
            <p:nvPr/>
          </p:nvCxnSpPr>
          <p:spPr>
            <a:xfrm rot="16200000" flipH="1">
              <a:off x="4673398" y="4405970"/>
              <a:ext cx="373969" cy="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54" name="Bağlayıcı: Dirsek 53">
              <a:extLst>
                <a:ext uri="{FF2B5EF4-FFF2-40B4-BE49-F238E27FC236}">
                  <a16:creationId xmlns:a16="http://schemas.microsoft.com/office/drawing/2014/main" id="{1197882B-2ECC-0899-31CE-186DFEF515EA}"/>
                </a:ext>
              </a:extLst>
            </p:cNvPr>
            <p:cNvCxnSpPr>
              <a:cxnSpLocks/>
              <a:stCxn id="4" idx="3"/>
              <a:endCxn id="11" idx="1"/>
            </p:cNvCxnSpPr>
            <p:nvPr/>
          </p:nvCxnSpPr>
          <p:spPr>
            <a:xfrm flipV="1">
              <a:off x="6104982" y="5252774"/>
              <a:ext cx="1191168" cy="58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59" name="Bağlayıcı: Dirsek 58">
              <a:extLst>
                <a:ext uri="{FF2B5EF4-FFF2-40B4-BE49-F238E27FC236}">
                  <a16:creationId xmlns:a16="http://schemas.microsoft.com/office/drawing/2014/main" id="{96CA151F-2800-409D-09E6-1111D63A3F7F}"/>
                </a:ext>
              </a:extLst>
            </p:cNvPr>
            <p:cNvCxnSpPr>
              <a:cxnSpLocks/>
              <a:stCxn id="11" idx="0"/>
              <a:endCxn id="2" idx="3"/>
            </p:cNvCxnSpPr>
            <p:nvPr/>
          </p:nvCxnSpPr>
          <p:spPr>
            <a:xfrm rot="16200000" flipV="1">
              <a:off x="6382172" y="2412872"/>
              <a:ext cx="2319540" cy="248021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4552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Bilgi Kazancı (Information </a:t>
            </a:r>
            <a:r>
              <a:rPr lang="tr-TR" sz="4000" b="1" dirty="0" err="1">
                <a:latin typeface="+mn-lt"/>
              </a:rPr>
              <a:t>Gain</a:t>
            </a:r>
            <a:r>
              <a:rPr lang="tr-TR" sz="4000" b="1" dirty="0">
                <a:latin typeface="+mn-lt"/>
              </a:rPr>
              <a:t>)</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477328"/>
          </a:xfrm>
          <a:prstGeom prst="rect">
            <a:avLst/>
          </a:prstGeom>
          <a:noFill/>
        </p:spPr>
        <p:txBody>
          <a:bodyPr wrap="square">
            <a:spAutoFit/>
          </a:bodyPr>
          <a:lstStyle/>
          <a:p>
            <a:pPr marL="285750" indent="-285750">
              <a:buFont typeface="Arial" panose="020B0604020202020204" pitchFamily="34" charset="0"/>
              <a:buChar char="•"/>
            </a:pPr>
            <a:r>
              <a:rPr lang="tr-TR" dirty="0"/>
              <a:t>Bir özelliğin bölünme noktasının ne kadar iyi olduğunu belirlemek için kullanılır. </a:t>
            </a:r>
          </a:p>
          <a:p>
            <a:pPr marL="285750" indent="-285750">
              <a:buFont typeface="Arial" panose="020B0604020202020204" pitchFamily="34" charset="0"/>
              <a:buChar char="•"/>
            </a:pPr>
            <a:r>
              <a:rPr lang="tr-TR" dirty="0"/>
              <a:t>Özü, bir özelliğin seçilmesinin, veri kümesinin ne kadar iyi sınıflandırılacağına dair belirsizliği azaltıp azaltmadığını ölçmektir. </a:t>
            </a:r>
          </a:p>
          <a:p>
            <a:pPr marL="285750" indent="-285750">
              <a:buFont typeface="Arial" panose="020B0604020202020204" pitchFamily="34" charset="0"/>
              <a:buChar char="•"/>
            </a:pPr>
            <a:r>
              <a:rPr lang="tr-TR" dirty="0"/>
              <a:t>Yani, bir özellik seçildiğinde, yeni oluşan alt kümelerin daha homojen olup olmadığını değerlendirir. </a:t>
            </a:r>
          </a:p>
          <a:p>
            <a:pPr marL="285750" indent="-285750">
              <a:buFont typeface="Arial" panose="020B0604020202020204" pitchFamily="34" charset="0"/>
              <a:buChar char="•"/>
            </a:pPr>
            <a:r>
              <a:rPr lang="tr-TR" dirty="0"/>
              <a:t>Bilgi kazancı ne kadar yüksekse, bir özellik o kadar iyi bir bölünme kriteri olarak kabul edilir.</a:t>
            </a:r>
          </a:p>
        </p:txBody>
      </p:sp>
      <p:pic>
        <p:nvPicPr>
          <p:cNvPr id="6" name="Resim 5">
            <a:extLst>
              <a:ext uri="{FF2B5EF4-FFF2-40B4-BE49-F238E27FC236}">
                <a16:creationId xmlns:a16="http://schemas.microsoft.com/office/drawing/2014/main" id="{B98B7CE3-7504-D9F4-BA71-449B1C733B9F}"/>
              </a:ext>
            </a:extLst>
          </p:cNvPr>
          <p:cNvPicPr>
            <a:picLocks noChangeAspect="1"/>
          </p:cNvPicPr>
          <p:nvPr/>
        </p:nvPicPr>
        <p:blipFill>
          <a:blip r:embed="rId3"/>
          <a:stretch>
            <a:fillRect/>
          </a:stretch>
        </p:blipFill>
        <p:spPr>
          <a:xfrm>
            <a:off x="2198687" y="3505039"/>
            <a:ext cx="7457244" cy="1228103"/>
          </a:xfrm>
          <a:prstGeom prst="rect">
            <a:avLst/>
          </a:prstGeom>
        </p:spPr>
      </p:pic>
      <p:sp>
        <p:nvSpPr>
          <p:cNvPr id="9" name="Metin kutusu 8">
            <a:extLst>
              <a:ext uri="{FF2B5EF4-FFF2-40B4-BE49-F238E27FC236}">
                <a16:creationId xmlns:a16="http://schemas.microsoft.com/office/drawing/2014/main" id="{23B82C02-5642-2961-2F99-2061F9ED40D5}"/>
              </a:ext>
            </a:extLst>
          </p:cNvPr>
          <p:cNvSpPr txBox="1"/>
          <p:nvPr/>
        </p:nvSpPr>
        <p:spPr>
          <a:xfrm>
            <a:off x="3290887" y="4701781"/>
            <a:ext cx="6096000" cy="215444"/>
          </a:xfrm>
          <a:prstGeom prst="rect">
            <a:avLst/>
          </a:prstGeom>
          <a:noFill/>
        </p:spPr>
        <p:txBody>
          <a:bodyPr wrap="square">
            <a:spAutoFit/>
          </a:bodyPr>
          <a:lstStyle/>
          <a:p>
            <a:r>
              <a:rPr lang="tr-TR" sz="800" dirty="0"/>
              <a:t>https://slideplayer.com/slide/9187518/#google_vignette</a:t>
            </a:r>
          </a:p>
        </p:txBody>
      </p:sp>
    </p:spTree>
    <p:extLst>
      <p:ext uri="{BB962C8B-B14F-4D97-AF65-F5344CB8AC3E}">
        <p14:creationId xmlns:p14="http://schemas.microsoft.com/office/powerpoint/2010/main" val="307336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Entropi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4"/>
            <a:ext cx="5117898" cy="3785652"/>
          </a:xfrm>
          <a:prstGeom prst="rect">
            <a:avLst/>
          </a:prstGeom>
          <a:noFill/>
        </p:spPr>
        <p:txBody>
          <a:bodyPr wrap="square">
            <a:spAutoFit/>
          </a:bodyPr>
          <a:lstStyle/>
          <a:p>
            <a:pPr marL="285750" indent="-285750">
              <a:buFont typeface="Arial" panose="020B0604020202020204" pitchFamily="34" charset="0"/>
              <a:buChar char="•"/>
            </a:pPr>
            <a:r>
              <a:rPr lang="tr-TR" sz="2000" dirty="0"/>
              <a:t>Karar ağaçları (</a:t>
            </a:r>
            <a:r>
              <a:rPr lang="tr-TR" sz="2000" dirty="0" err="1"/>
              <a:t>decision</a:t>
            </a:r>
            <a:r>
              <a:rPr lang="tr-TR" sz="2000" dirty="0"/>
              <a:t> </a:t>
            </a:r>
            <a:r>
              <a:rPr lang="tr-TR" sz="2000" dirty="0" err="1"/>
              <a:t>trees</a:t>
            </a:r>
            <a:r>
              <a:rPr lang="tr-TR" sz="2000" dirty="0"/>
              <a:t>) içinde entropi, belirli bir düğümdeki veri noktalarının sınıflarının ne kadar karışık olduğunu ölçen bir metriktir.</a:t>
            </a:r>
          </a:p>
          <a:p>
            <a:pPr marL="285750" indent="-285750">
              <a:buFont typeface="Arial" panose="020B0604020202020204" pitchFamily="34" charset="0"/>
              <a:buChar char="•"/>
            </a:pPr>
            <a:r>
              <a:rPr lang="tr-TR" sz="2000" dirty="0"/>
              <a:t>Daha düşük bir entropi değeri, bir düğümün daha homojen sınıflara sahip olduğunu, yani veri noktalarının çoğunluğunun aynı sınıfa ait olduğunu gösterir</a:t>
            </a:r>
          </a:p>
          <a:p>
            <a:pPr marL="285750" indent="-285750">
              <a:buFont typeface="Arial" panose="020B0604020202020204" pitchFamily="34" charset="0"/>
              <a:buChar char="•"/>
            </a:pPr>
            <a:r>
              <a:rPr lang="tr-TR" sz="2000" dirty="0"/>
              <a:t>Daha yüksek bir entropi değeri ise, bir düğümün daha karışık sınıflara sahip olduğunu, yani veri noktalarının farklı sınıflara daha eşit olarak dağıldığını gösterir.</a:t>
            </a:r>
          </a:p>
        </p:txBody>
      </p:sp>
      <p:pic>
        <p:nvPicPr>
          <p:cNvPr id="8196" name="Picture 4" descr="Understanding Entropy: the Golden Measurement of Machine Learning | by  Andre Ye | Towards Data Science">
            <a:extLst>
              <a:ext uri="{FF2B5EF4-FFF2-40B4-BE49-F238E27FC236}">
                <a16:creationId xmlns:a16="http://schemas.microsoft.com/office/drawing/2014/main" id="{716D26CA-1489-2B08-56A9-F5702A94C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00" y="4002080"/>
            <a:ext cx="6096000" cy="223361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Entropy explained - without formulas - hippie-nerd.de">
            <a:extLst>
              <a:ext uri="{FF2B5EF4-FFF2-40B4-BE49-F238E27FC236}">
                <a16:creationId xmlns:a16="http://schemas.microsoft.com/office/drawing/2014/main" id="{816FEC58-F518-DFFC-A19C-7F18CAE57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231" y="1717084"/>
            <a:ext cx="5564669" cy="211935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4154A72-8EB5-8287-5CFD-322DF8D8A18F}"/>
              </a:ext>
            </a:extLst>
          </p:cNvPr>
          <p:cNvSpPr txBox="1"/>
          <p:nvPr/>
        </p:nvSpPr>
        <p:spPr>
          <a:xfrm>
            <a:off x="5676900" y="6401335"/>
            <a:ext cx="6096000" cy="215444"/>
          </a:xfrm>
          <a:prstGeom prst="rect">
            <a:avLst/>
          </a:prstGeom>
          <a:noFill/>
        </p:spPr>
        <p:txBody>
          <a:bodyPr wrap="square">
            <a:spAutoFit/>
          </a:bodyPr>
          <a:lstStyle/>
          <a:p>
            <a:r>
              <a:rPr lang="tr-TR" sz="800" dirty="0"/>
              <a:t>https://www.hippie-nerd.de/entropy-explained/</a:t>
            </a:r>
          </a:p>
        </p:txBody>
      </p:sp>
    </p:spTree>
    <p:extLst>
      <p:ext uri="{BB962C8B-B14F-4D97-AF65-F5344CB8AC3E}">
        <p14:creationId xmlns:p14="http://schemas.microsoft.com/office/powerpoint/2010/main" val="40466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Entropi</a:t>
            </a:r>
            <a:endParaRPr lang="en-US" sz="4000" b="1" dirty="0">
              <a:latin typeface="+mn-lt"/>
            </a:endParaRPr>
          </a:p>
        </p:txBody>
      </p:sp>
      <p:pic>
        <p:nvPicPr>
          <p:cNvPr id="8202" name="Picture 10" descr="Entropy: How Decision Trees Make Decisions | by Sam T | Towards Data Science">
            <a:extLst>
              <a:ext uri="{FF2B5EF4-FFF2-40B4-BE49-F238E27FC236}">
                <a16:creationId xmlns:a16="http://schemas.microsoft.com/office/drawing/2014/main" id="{7F2396ED-AB1A-45E7-7014-7614B3E10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223" y="2053188"/>
            <a:ext cx="53816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Decision Tree">
            <a:extLst>
              <a:ext uri="{FF2B5EF4-FFF2-40B4-BE49-F238E27FC236}">
                <a16:creationId xmlns:a16="http://schemas.microsoft.com/office/drawing/2014/main" id="{F4BD81A9-B1CB-03E6-091D-0D0F696A4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68" y="2202197"/>
            <a:ext cx="5381625" cy="329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71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ID3 Durum Çalışması</a:t>
            </a:r>
            <a:endParaRPr lang="en-US" sz="4000" b="1" dirty="0">
              <a:latin typeface="+mn-lt"/>
            </a:endParaRPr>
          </a:p>
        </p:txBody>
      </p:sp>
      <p:pic>
        <p:nvPicPr>
          <p:cNvPr id="2" name="Resim 1">
            <a:extLst>
              <a:ext uri="{FF2B5EF4-FFF2-40B4-BE49-F238E27FC236}">
                <a16:creationId xmlns:a16="http://schemas.microsoft.com/office/drawing/2014/main" id="{02595EAE-9EE9-1B8D-DD88-900B72886C43}"/>
              </a:ext>
            </a:extLst>
          </p:cNvPr>
          <p:cNvPicPr>
            <a:picLocks noChangeAspect="1"/>
          </p:cNvPicPr>
          <p:nvPr/>
        </p:nvPicPr>
        <p:blipFill>
          <a:blip r:embed="rId3"/>
          <a:stretch>
            <a:fillRect/>
          </a:stretch>
        </p:blipFill>
        <p:spPr>
          <a:xfrm>
            <a:off x="384125" y="1573957"/>
            <a:ext cx="5546028" cy="3132570"/>
          </a:xfrm>
          <a:prstGeom prst="rect">
            <a:avLst/>
          </a:prstGeom>
        </p:spPr>
      </p:pic>
      <p:pic>
        <p:nvPicPr>
          <p:cNvPr id="3" name="Resim 2">
            <a:extLst>
              <a:ext uri="{FF2B5EF4-FFF2-40B4-BE49-F238E27FC236}">
                <a16:creationId xmlns:a16="http://schemas.microsoft.com/office/drawing/2014/main" id="{5E9AF9C2-A217-4826-42A8-EC3259B18236}"/>
              </a:ext>
            </a:extLst>
          </p:cNvPr>
          <p:cNvPicPr>
            <a:picLocks noChangeAspect="1"/>
          </p:cNvPicPr>
          <p:nvPr/>
        </p:nvPicPr>
        <p:blipFill>
          <a:blip r:embed="rId4"/>
          <a:stretch>
            <a:fillRect/>
          </a:stretch>
        </p:blipFill>
        <p:spPr>
          <a:xfrm>
            <a:off x="5115646" y="268406"/>
            <a:ext cx="6973204" cy="1228103"/>
          </a:xfrm>
          <a:prstGeom prst="rect">
            <a:avLst/>
          </a:prstGeom>
        </p:spPr>
      </p:pic>
      <p:pic>
        <p:nvPicPr>
          <p:cNvPr id="5" name="Resim 4">
            <a:extLst>
              <a:ext uri="{FF2B5EF4-FFF2-40B4-BE49-F238E27FC236}">
                <a16:creationId xmlns:a16="http://schemas.microsoft.com/office/drawing/2014/main" id="{E75DE83E-64CC-A51C-DE70-0773ACDA54E4}"/>
              </a:ext>
            </a:extLst>
          </p:cNvPr>
          <p:cNvPicPr>
            <a:picLocks noChangeAspect="1"/>
          </p:cNvPicPr>
          <p:nvPr/>
        </p:nvPicPr>
        <p:blipFill>
          <a:blip r:embed="rId5"/>
          <a:stretch>
            <a:fillRect/>
          </a:stretch>
        </p:blipFill>
        <p:spPr>
          <a:xfrm>
            <a:off x="5795683" y="1259073"/>
            <a:ext cx="3214687" cy="832037"/>
          </a:xfrm>
          <a:prstGeom prst="rect">
            <a:avLst/>
          </a:prstGeom>
        </p:spPr>
      </p:pic>
    </p:spTree>
    <p:extLst>
      <p:ext uri="{BB962C8B-B14F-4D97-AF65-F5344CB8AC3E}">
        <p14:creationId xmlns:p14="http://schemas.microsoft.com/office/powerpoint/2010/main" val="282764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Gözetimli Öğrenme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830997"/>
          </a:xfrm>
          <a:prstGeom prst="rect">
            <a:avLst/>
          </a:prstGeom>
          <a:noFill/>
        </p:spPr>
        <p:txBody>
          <a:bodyPr wrap="square">
            <a:spAutoFit/>
          </a:bodyPr>
          <a:lstStyle/>
          <a:p>
            <a:pPr marL="342900" indent="-342900">
              <a:buFont typeface="Arial" panose="020B0604020202020204" pitchFamily="34" charset="0"/>
              <a:buChar char="•"/>
            </a:pPr>
            <a:r>
              <a:rPr lang="tr-TR" sz="2400" dirty="0"/>
              <a:t>Gözetimli Öğrenme Nedir?</a:t>
            </a:r>
          </a:p>
          <a:p>
            <a:pPr marL="342900" indent="-342900">
              <a:buFont typeface="Arial" panose="020B0604020202020204" pitchFamily="34" charset="0"/>
              <a:buChar char="•"/>
            </a:pPr>
            <a:r>
              <a:rPr lang="tr-TR" sz="2400" dirty="0"/>
              <a:t>Gözetimli </a:t>
            </a:r>
            <a:r>
              <a:rPr lang="tr-TR" sz="2400"/>
              <a:t>Öğrenme Algoritmaları</a:t>
            </a:r>
            <a:endParaRPr lang="tr-TR" sz="2400" dirty="0"/>
          </a:p>
        </p:txBody>
      </p:sp>
      <p:pic>
        <p:nvPicPr>
          <p:cNvPr id="3" name="Resim 2">
            <a:extLst>
              <a:ext uri="{FF2B5EF4-FFF2-40B4-BE49-F238E27FC236}">
                <a16:creationId xmlns:a16="http://schemas.microsoft.com/office/drawing/2014/main" id="{6C599D0F-F5A4-373D-02DA-EB5062904E64}"/>
              </a:ext>
            </a:extLst>
          </p:cNvPr>
          <p:cNvPicPr>
            <a:picLocks noChangeAspect="1"/>
          </p:cNvPicPr>
          <p:nvPr/>
        </p:nvPicPr>
        <p:blipFill>
          <a:blip r:embed="rId3"/>
          <a:stretch>
            <a:fillRect/>
          </a:stretch>
        </p:blipFill>
        <p:spPr>
          <a:xfrm>
            <a:off x="831266" y="1659955"/>
            <a:ext cx="4313878" cy="3963451"/>
          </a:xfrm>
          <a:prstGeom prst="rect">
            <a:avLst/>
          </a:prstGeom>
        </p:spPr>
      </p:pic>
    </p:spTree>
    <p:extLst>
      <p:ext uri="{BB962C8B-B14F-4D97-AF65-F5344CB8AC3E}">
        <p14:creationId xmlns:p14="http://schemas.microsoft.com/office/powerpoint/2010/main" val="11384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ID3 Durum Çalışması</a:t>
            </a:r>
            <a:endParaRPr lang="en-US" sz="4000" b="1" dirty="0">
              <a:latin typeface="+mn-lt"/>
            </a:endParaRPr>
          </a:p>
        </p:txBody>
      </p:sp>
      <p:pic>
        <p:nvPicPr>
          <p:cNvPr id="6" name="Resim 5">
            <a:extLst>
              <a:ext uri="{FF2B5EF4-FFF2-40B4-BE49-F238E27FC236}">
                <a16:creationId xmlns:a16="http://schemas.microsoft.com/office/drawing/2014/main" id="{0E18B494-901D-AEFE-E364-54848D551275}"/>
              </a:ext>
            </a:extLst>
          </p:cNvPr>
          <p:cNvPicPr>
            <a:picLocks noChangeAspect="1"/>
          </p:cNvPicPr>
          <p:nvPr/>
        </p:nvPicPr>
        <p:blipFill>
          <a:blip r:embed="rId3"/>
          <a:stretch>
            <a:fillRect/>
          </a:stretch>
        </p:blipFill>
        <p:spPr>
          <a:xfrm>
            <a:off x="414792" y="1667857"/>
            <a:ext cx="5546028" cy="1289413"/>
          </a:xfrm>
          <a:prstGeom prst="rect">
            <a:avLst/>
          </a:prstGeom>
        </p:spPr>
      </p:pic>
      <p:pic>
        <p:nvPicPr>
          <p:cNvPr id="7" name="Resim 6">
            <a:extLst>
              <a:ext uri="{FF2B5EF4-FFF2-40B4-BE49-F238E27FC236}">
                <a16:creationId xmlns:a16="http://schemas.microsoft.com/office/drawing/2014/main" id="{D0ECFA7E-DCE8-FB86-3EED-E34F0B7945A2}"/>
              </a:ext>
            </a:extLst>
          </p:cNvPr>
          <p:cNvPicPr>
            <a:picLocks noChangeAspect="1"/>
          </p:cNvPicPr>
          <p:nvPr/>
        </p:nvPicPr>
        <p:blipFill>
          <a:blip r:embed="rId4"/>
          <a:stretch>
            <a:fillRect/>
          </a:stretch>
        </p:blipFill>
        <p:spPr>
          <a:xfrm>
            <a:off x="5115646" y="268406"/>
            <a:ext cx="6973204" cy="1228103"/>
          </a:xfrm>
          <a:prstGeom prst="rect">
            <a:avLst/>
          </a:prstGeom>
        </p:spPr>
      </p:pic>
      <p:pic>
        <p:nvPicPr>
          <p:cNvPr id="9" name="Resim 8">
            <a:extLst>
              <a:ext uri="{FF2B5EF4-FFF2-40B4-BE49-F238E27FC236}">
                <a16:creationId xmlns:a16="http://schemas.microsoft.com/office/drawing/2014/main" id="{B7AF5CDD-2D48-6122-F77A-C2C447604FE6}"/>
              </a:ext>
            </a:extLst>
          </p:cNvPr>
          <p:cNvPicPr>
            <a:picLocks noChangeAspect="1"/>
          </p:cNvPicPr>
          <p:nvPr/>
        </p:nvPicPr>
        <p:blipFill>
          <a:blip r:embed="rId5"/>
          <a:stretch>
            <a:fillRect/>
          </a:stretch>
        </p:blipFill>
        <p:spPr>
          <a:xfrm>
            <a:off x="5795683" y="1259073"/>
            <a:ext cx="3214687" cy="832037"/>
          </a:xfrm>
          <a:prstGeom prst="rect">
            <a:avLst/>
          </a:prstGeom>
        </p:spPr>
      </p:pic>
    </p:spTree>
    <p:extLst>
      <p:ext uri="{BB962C8B-B14F-4D97-AF65-F5344CB8AC3E}">
        <p14:creationId xmlns:p14="http://schemas.microsoft.com/office/powerpoint/2010/main" val="118621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ID3 Durum Çalışması</a:t>
            </a:r>
            <a:endParaRPr lang="en-US" sz="4000" b="1" dirty="0">
              <a:latin typeface="+mn-lt"/>
            </a:endParaRPr>
          </a:p>
        </p:txBody>
      </p:sp>
      <p:pic>
        <p:nvPicPr>
          <p:cNvPr id="3" name="Resim 2">
            <a:extLst>
              <a:ext uri="{FF2B5EF4-FFF2-40B4-BE49-F238E27FC236}">
                <a16:creationId xmlns:a16="http://schemas.microsoft.com/office/drawing/2014/main" id="{41BDA804-6C0D-B7F4-91AD-FBF28F16EB1A}"/>
              </a:ext>
            </a:extLst>
          </p:cNvPr>
          <p:cNvPicPr>
            <a:picLocks noChangeAspect="1"/>
          </p:cNvPicPr>
          <p:nvPr/>
        </p:nvPicPr>
        <p:blipFill>
          <a:blip r:embed="rId3"/>
          <a:stretch>
            <a:fillRect/>
          </a:stretch>
        </p:blipFill>
        <p:spPr>
          <a:xfrm>
            <a:off x="473373" y="1659955"/>
            <a:ext cx="5513248" cy="1309348"/>
          </a:xfrm>
          <a:prstGeom prst="rect">
            <a:avLst/>
          </a:prstGeom>
        </p:spPr>
      </p:pic>
      <p:pic>
        <p:nvPicPr>
          <p:cNvPr id="4" name="Resim 3">
            <a:extLst>
              <a:ext uri="{FF2B5EF4-FFF2-40B4-BE49-F238E27FC236}">
                <a16:creationId xmlns:a16="http://schemas.microsoft.com/office/drawing/2014/main" id="{AA647BF8-FBB4-7AB6-396D-4268F72D5CEA}"/>
              </a:ext>
            </a:extLst>
          </p:cNvPr>
          <p:cNvPicPr>
            <a:picLocks noChangeAspect="1"/>
          </p:cNvPicPr>
          <p:nvPr/>
        </p:nvPicPr>
        <p:blipFill>
          <a:blip r:embed="rId4"/>
          <a:stretch>
            <a:fillRect/>
          </a:stretch>
        </p:blipFill>
        <p:spPr>
          <a:xfrm>
            <a:off x="5115646" y="268406"/>
            <a:ext cx="6973204" cy="1228103"/>
          </a:xfrm>
          <a:prstGeom prst="rect">
            <a:avLst/>
          </a:prstGeom>
        </p:spPr>
      </p:pic>
      <p:pic>
        <p:nvPicPr>
          <p:cNvPr id="5" name="Resim 4">
            <a:extLst>
              <a:ext uri="{FF2B5EF4-FFF2-40B4-BE49-F238E27FC236}">
                <a16:creationId xmlns:a16="http://schemas.microsoft.com/office/drawing/2014/main" id="{B9AA40C6-A127-65CD-F5DC-3409BDBEC43F}"/>
              </a:ext>
            </a:extLst>
          </p:cNvPr>
          <p:cNvPicPr>
            <a:picLocks noChangeAspect="1"/>
          </p:cNvPicPr>
          <p:nvPr/>
        </p:nvPicPr>
        <p:blipFill>
          <a:blip r:embed="rId5"/>
          <a:stretch>
            <a:fillRect/>
          </a:stretch>
        </p:blipFill>
        <p:spPr>
          <a:xfrm>
            <a:off x="5795683" y="1259073"/>
            <a:ext cx="3214687" cy="832037"/>
          </a:xfrm>
          <a:prstGeom prst="rect">
            <a:avLst/>
          </a:prstGeom>
        </p:spPr>
      </p:pic>
    </p:spTree>
    <p:extLst>
      <p:ext uri="{BB962C8B-B14F-4D97-AF65-F5344CB8AC3E}">
        <p14:creationId xmlns:p14="http://schemas.microsoft.com/office/powerpoint/2010/main" val="3192399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a:t>
            </a:r>
            <a:endParaRPr lang="en-US" sz="4000" b="1" dirty="0">
              <a:latin typeface="+mn-lt"/>
            </a:endParaRPr>
          </a:p>
        </p:txBody>
      </p:sp>
      <p:pic>
        <p:nvPicPr>
          <p:cNvPr id="7" name="Resim 6">
            <a:extLst>
              <a:ext uri="{FF2B5EF4-FFF2-40B4-BE49-F238E27FC236}">
                <a16:creationId xmlns:a16="http://schemas.microsoft.com/office/drawing/2014/main" id="{A8246298-92DC-64F5-E86A-B80DE70B33A4}"/>
              </a:ext>
            </a:extLst>
          </p:cNvPr>
          <p:cNvPicPr>
            <a:picLocks noChangeAspect="1"/>
          </p:cNvPicPr>
          <p:nvPr/>
        </p:nvPicPr>
        <p:blipFill>
          <a:blip r:embed="rId3"/>
          <a:stretch>
            <a:fillRect/>
          </a:stretch>
        </p:blipFill>
        <p:spPr>
          <a:xfrm>
            <a:off x="5930153" y="1667857"/>
            <a:ext cx="5943600" cy="3362325"/>
          </a:xfrm>
          <a:prstGeom prst="rect">
            <a:avLst/>
          </a:prstGeom>
        </p:spPr>
      </p:pic>
      <p:pic>
        <p:nvPicPr>
          <p:cNvPr id="2" name="Resim 1">
            <a:extLst>
              <a:ext uri="{FF2B5EF4-FFF2-40B4-BE49-F238E27FC236}">
                <a16:creationId xmlns:a16="http://schemas.microsoft.com/office/drawing/2014/main" id="{9C2DF5AE-3652-28D4-B86A-BEBD1B8480AA}"/>
              </a:ext>
            </a:extLst>
          </p:cNvPr>
          <p:cNvPicPr>
            <a:picLocks noChangeAspect="1"/>
          </p:cNvPicPr>
          <p:nvPr/>
        </p:nvPicPr>
        <p:blipFill>
          <a:blip r:embed="rId4"/>
          <a:stretch>
            <a:fillRect/>
          </a:stretch>
        </p:blipFill>
        <p:spPr>
          <a:xfrm>
            <a:off x="508348" y="1659955"/>
            <a:ext cx="5285201" cy="2985247"/>
          </a:xfrm>
          <a:prstGeom prst="rect">
            <a:avLst/>
          </a:prstGeom>
        </p:spPr>
      </p:pic>
    </p:spTree>
    <p:extLst>
      <p:ext uri="{BB962C8B-B14F-4D97-AF65-F5344CB8AC3E}">
        <p14:creationId xmlns:p14="http://schemas.microsoft.com/office/powerpoint/2010/main" val="3568913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CART</a:t>
            </a:r>
            <a:endParaRPr lang="en-US" sz="4000" b="1" dirty="0">
              <a:latin typeface="+mn-lt"/>
            </a:endParaRPr>
          </a:p>
        </p:txBody>
      </p:sp>
      <p:grpSp>
        <p:nvGrpSpPr>
          <p:cNvPr id="2" name="Grup 1">
            <a:extLst>
              <a:ext uri="{FF2B5EF4-FFF2-40B4-BE49-F238E27FC236}">
                <a16:creationId xmlns:a16="http://schemas.microsoft.com/office/drawing/2014/main" id="{24EE0AEE-2A52-80E2-8904-6147EBED9BE4}"/>
              </a:ext>
            </a:extLst>
          </p:cNvPr>
          <p:cNvGrpSpPr/>
          <p:nvPr/>
        </p:nvGrpSpPr>
        <p:grpSpPr>
          <a:xfrm>
            <a:off x="2298700" y="2053188"/>
            <a:ext cx="7205933" cy="3847307"/>
            <a:chOff x="3062016" y="2053188"/>
            <a:chExt cx="7205933" cy="3847307"/>
          </a:xfrm>
        </p:grpSpPr>
        <p:sp>
          <p:nvSpPr>
            <p:cNvPr id="3" name="Dikdörtgen 2">
              <a:extLst>
                <a:ext uri="{FF2B5EF4-FFF2-40B4-BE49-F238E27FC236}">
                  <a16:creationId xmlns:a16="http://schemas.microsoft.com/office/drawing/2014/main" id="{7640D352-08D4-5312-8133-68B13B7F4985}"/>
                </a:ext>
              </a:extLst>
            </p:cNvPr>
            <p:cNvSpPr/>
            <p:nvPr/>
          </p:nvSpPr>
          <p:spPr>
            <a:xfrm>
              <a:off x="3062016" y="2053188"/>
              <a:ext cx="3239817"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Her özniteliğin </a:t>
              </a:r>
              <a:r>
                <a:rPr lang="tr-TR" b="0" i="0" dirty="0" err="1">
                  <a:solidFill>
                    <a:srgbClr val="0D0D0D"/>
                  </a:solidFill>
                  <a:effectLst/>
                  <a:latin typeface="Söhne"/>
                </a:rPr>
                <a:t>Gini</a:t>
              </a:r>
              <a:r>
                <a:rPr lang="tr-TR" b="0" i="0" dirty="0">
                  <a:solidFill>
                    <a:srgbClr val="0D0D0D"/>
                  </a:solidFill>
                  <a:effectLst/>
                  <a:latin typeface="Söhne"/>
                </a:rPr>
                <a:t> </a:t>
              </a:r>
              <a:r>
                <a:rPr lang="tr-TR" dirty="0" err="1">
                  <a:solidFill>
                    <a:srgbClr val="0D0D0D"/>
                  </a:solidFill>
                  <a:latin typeface="Söhne"/>
                </a:rPr>
                <a:t>i</a:t>
              </a:r>
              <a:r>
                <a:rPr lang="tr-TR" b="0" i="0" dirty="0" err="1">
                  <a:solidFill>
                    <a:srgbClr val="0D0D0D"/>
                  </a:solidFill>
                  <a:effectLst/>
                  <a:latin typeface="Söhne"/>
                </a:rPr>
                <a:t>mpurity</a:t>
              </a:r>
              <a:r>
                <a:rPr lang="tr-TR" b="0" i="0" dirty="0">
                  <a:solidFill>
                    <a:srgbClr val="0D0D0D"/>
                  </a:solidFill>
                  <a:effectLst/>
                  <a:latin typeface="Söhne"/>
                </a:rPr>
                <a:t> değerini, En düşük </a:t>
              </a:r>
              <a:r>
                <a:rPr lang="tr-TR" b="0" i="0" dirty="0" err="1">
                  <a:solidFill>
                    <a:srgbClr val="0D0D0D"/>
                  </a:solidFill>
                  <a:effectLst/>
                  <a:latin typeface="Söhne"/>
                </a:rPr>
                <a:t>Gini</a:t>
              </a:r>
              <a:r>
                <a:rPr lang="tr-TR" b="0" i="0" dirty="0">
                  <a:solidFill>
                    <a:srgbClr val="0D0D0D"/>
                  </a:solidFill>
                  <a:effectLst/>
                  <a:latin typeface="Söhne"/>
                </a:rPr>
                <a:t> </a:t>
              </a:r>
              <a:r>
                <a:rPr lang="tr-TR" b="0" i="0" dirty="0" err="1">
                  <a:solidFill>
                    <a:srgbClr val="0D0D0D"/>
                  </a:solidFill>
                  <a:effectLst/>
                  <a:latin typeface="Söhne"/>
                </a:rPr>
                <a:t>impurity</a:t>
              </a:r>
              <a:r>
                <a:rPr lang="tr-TR" b="0" i="0" dirty="0">
                  <a:solidFill>
                    <a:srgbClr val="0D0D0D"/>
                  </a:solidFill>
                  <a:effectLst/>
                  <a:latin typeface="Söhne"/>
                </a:rPr>
                <a:t> değerine sahip özniteliği seç</a:t>
              </a:r>
              <a:endParaRPr lang="tr-TR" dirty="0"/>
            </a:p>
          </p:txBody>
        </p:sp>
        <p:sp>
          <p:nvSpPr>
            <p:cNvPr id="4" name="Dikdörtgen 3">
              <a:extLst>
                <a:ext uri="{FF2B5EF4-FFF2-40B4-BE49-F238E27FC236}">
                  <a16:creationId xmlns:a16="http://schemas.microsoft.com/office/drawing/2014/main" id="{288CB6DE-5825-692D-D8F4-669EC28B8474}"/>
                </a:ext>
              </a:extLst>
            </p:cNvPr>
            <p:cNvSpPr/>
            <p:nvPr/>
          </p:nvSpPr>
          <p:spPr>
            <a:xfrm>
              <a:off x="3062016" y="3338942"/>
              <a:ext cx="3239817"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Karar ağacı düğümünü seçilen özniteliğin değerleriyle genişlet</a:t>
              </a:r>
            </a:p>
          </p:txBody>
        </p:sp>
        <p:grpSp>
          <p:nvGrpSpPr>
            <p:cNvPr id="6" name="Grup 5">
              <a:extLst>
                <a:ext uri="{FF2B5EF4-FFF2-40B4-BE49-F238E27FC236}">
                  <a16:creationId xmlns:a16="http://schemas.microsoft.com/office/drawing/2014/main" id="{4E1BA068-8533-A0A6-AB8F-7962827A4AE4}"/>
                </a:ext>
              </a:extLst>
            </p:cNvPr>
            <p:cNvGrpSpPr/>
            <p:nvPr/>
          </p:nvGrpSpPr>
          <p:grpSpPr>
            <a:xfrm>
              <a:off x="3437326" y="4579695"/>
              <a:ext cx="2489198" cy="1320800"/>
              <a:chOff x="5339692" y="4393639"/>
              <a:chExt cx="2489198" cy="1320800"/>
            </a:xfrm>
          </p:grpSpPr>
          <p:sp>
            <p:nvSpPr>
              <p:cNvPr id="47" name="Elmas 46">
                <a:extLst>
                  <a:ext uri="{FF2B5EF4-FFF2-40B4-BE49-F238E27FC236}">
                    <a16:creationId xmlns:a16="http://schemas.microsoft.com/office/drawing/2014/main" id="{A5C95F07-F10E-C241-77AD-AFF5F6034C6E}"/>
                  </a:ext>
                </a:extLst>
              </p:cNvPr>
              <p:cNvSpPr/>
              <p:nvPr/>
            </p:nvSpPr>
            <p:spPr>
              <a:xfrm>
                <a:off x="5339692" y="4393639"/>
                <a:ext cx="2489198" cy="1320800"/>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tr-TR" dirty="0">
                  <a:solidFill>
                    <a:schemeClr val="dk1"/>
                  </a:solidFill>
                </a:endParaRPr>
              </a:p>
            </p:txBody>
          </p:sp>
          <p:sp>
            <p:nvSpPr>
              <p:cNvPr id="48" name="Metin kutusu 47">
                <a:extLst>
                  <a:ext uri="{FF2B5EF4-FFF2-40B4-BE49-F238E27FC236}">
                    <a16:creationId xmlns:a16="http://schemas.microsoft.com/office/drawing/2014/main" id="{DC16D62E-CDE9-3BD6-E9A9-2407AFDA6B5D}"/>
                  </a:ext>
                </a:extLst>
              </p:cNvPr>
              <p:cNvSpPr txBox="1"/>
              <p:nvPr/>
            </p:nvSpPr>
            <p:spPr>
              <a:xfrm>
                <a:off x="5497239" y="4535785"/>
                <a:ext cx="2209801" cy="923330"/>
              </a:xfrm>
              <a:prstGeom prst="rect">
                <a:avLst/>
              </a:prstGeom>
              <a:noFill/>
            </p:spPr>
            <p:txBody>
              <a:bodyPr wrap="square">
                <a:spAutoFit/>
              </a:bodyPr>
              <a:lstStyle/>
              <a:p>
                <a:pPr algn="ctr"/>
                <a:r>
                  <a:rPr lang="tr-TR" dirty="0">
                    <a:solidFill>
                      <a:schemeClr val="dk1"/>
                    </a:solidFill>
                  </a:rPr>
                  <a:t>Başka sınıflandırılmamış örnek kaldı mı?</a:t>
                </a:r>
              </a:p>
            </p:txBody>
          </p:sp>
        </p:grpSp>
        <p:sp>
          <p:nvSpPr>
            <p:cNvPr id="7" name="Dikdörtgen 6">
              <a:extLst>
                <a:ext uri="{FF2B5EF4-FFF2-40B4-BE49-F238E27FC236}">
                  <a16:creationId xmlns:a16="http://schemas.microsoft.com/office/drawing/2014/main" id="{140364F8-5832-2D7D-10D2-CD7C972CF00D}"/>
                </a:ext>
              </a:extLst>
            </p:cNvPr>
            <p:cNvSpPr/>
            <p:nvPr/>
          </p:nvSpPr>
          <p:spPr>
            <a:xfrm>
              <a:off x="7296150" y="4812751"/>
              <a:ext cx="2971799" cy="8800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Kalan öznitelikler ile devam et</a:t>
              </a:r>
            </a:p>
          </p:txBody>
        </p:sp>
        <p:cxnSp>
          <p:nvCxnSpPr>
            <p:cNvPr id="46" name="Bağlayıcı: Dirsek 45">
              <a:extLst>
                <a:ext uri="{FF2B5EF4-FFF2-40B4-BE49-F238E27FC236}">
                  <a16:creationId xmlns:a16="http://schemas.microsoft.com/office/drawing/2014/main" id="{A5B71641-97D5-7632-F930-FE24174BCD7B}"/>
                </a:ext>
              </a:extLst>
            </p:cNvPr>
            <p:cNvCxnSpPr>
              <a:cxnSpLocks/>
              <a:stCxn id="7" idx="0"/>
              <a:endCxn id="3" idx="3"/>
            </p:cNvCxnSpPr>
            <p:nvPr/>
          </p:nvCxnSpPr>
          <p:spPr>
            <a:xfrm rot="16200000" flipV="1">
              <a:off x="6382172" y="2412872"/>
              <a:ext cx="2319540" cy="248021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cxnSp>
        <p:nvCxnSpPr>
          <p:cNvPr id="60" name="Düz Ok Bağlayıcısı 59">
            <a:extLst>
              <a:ext uri="{FF2B5EF4-FFF2-40B4-BE49-F238E27FC236}">
                <a16:creationId xmlns:a16="http://schemas.microsoft.com/office/drawing/2014/main" id="{A828BD43-4D9A-051F-CE5E-1A1A0B7DA09D}"/>
              </a:ext>
            </a:extLst>
          </p:cNvPr>
          <p:cNvCxnSpPr>
            <a:stCxn id="3" idx="2"/>
            <a:endCxn id="4" idx="0"/>
          </p:cNvCxnSpPr>
          <p:nvPr/>
        </p:nvCxnSpPr>
        <p:spPr>
          <a:xfrm>
            <a:off x="3918609" y="2933233"/>
            <a:ext cx="0" cy="4057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Düz Ok Bağlayıcısı 60">
            <a:extLst>
              <a:ext uri="{FF2B5EF4-FFF2-40B4-BE49-F238E27FC236}">
                <a16:creationId xmlns:a16="http://schemas.microsoft.com/office/drawing/2014/main" id="{9D7A6FD5-137E-4C55-78B9-B805D277D92A}"/>
              </a:ext>
            </a:extLst>
          </p:cNvPr>
          <p:cNvCxnSpPr>
            <a:cxnSpLocks/>
            <a:stCxn id="4" idx="2"/>
            <a:endCxn id="47" idx="0"/>
          </p:cNvCxnSpPr>
          <p:nvPr/>
        </p:nvCxnSpPr>
        <p:spPr>
          <a:xfrm>
            <a:off x="3918609" y="4218987"/>
            <a:ext cx="0" cy="360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Düz Ok Bağlayıcısı 66">
            <a:extLst>
              <a:ext uri="{FF2B5EF4-FFF2-40B4-BE49-F238E27FC236}">
                <a16:creationId xmlns:a16="http://schemas.microsoft.com/office/drawing/2014/main" id="{883F5287-FD22-8531-4A4B-0A8E3FEF65EF}"/>
              </a:ext>
            </a:extLst>
          </p:cNvPr>
          <p:cNvCxnSpPr>
            <a:cxnSpLocks/>
            <a:stCxn id="47" idx="3"/>
            <a:endCxn id="7" idx="1"/>
          </p:cNvCxnSpPr>
          <p:nvPr/>
        </p:nvCxnSpPr>
        <p:spPr>
          <a:xfrm>
            <a:off x="5163208" y="5240095"/>
            <a:ext cx="1369626" cy="126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1365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Gini</a:t>
            </a:r>
            <a:r>
              <a:rPr lang="tr-TR" sz="4000" b="1" dirty="0">
                <a:latin typeface="+mn-lt"/>
              </a:rPr>
              <a:t> </a:t>
            </a:r>
            <a:r>
              <a:rPr lang="tr-TR" sz="4000" b="1" dirty="0" err="1">
                <a:latin typeface="+mn-lt"/>
              </a:rPr>
              <a:t>Impurity</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2031325"/>
          </a:xfrm>
          <a:prstGeom prst="rect">
            <a:avLst/>
          </a:prstGeom>
          <a:noFill/>
        </p:spPr>
        <p:txBody>
          <a:bodyPr wrap="square">
            <a:spAutoFit/>
          </a:bodyPr>
          <a:lstStyle/>
          <a:p>
            <a:pPr marL="285750" indent="-285750">
              <a:buFont typeface="Arial" panose="020B0604020202020204" pitchFamily="34" charset="0"/>
              <a:buChar char="•"/>
            </a:pPr>
            <a:r>
              <a:rPr lang="tr-TR" dirty="0" err="1"/>
              <a:t>Gini</a:t>
            </a:r>
            <a:r>
              <a:rPr lang="tr-TR" dirty="0"/>
              <a:t> belirsizliği, bir başka karar ağacı algoritması olan CART (Sınıflandırma ve Regresyon Ağaçları) tarafından kullanılan bir ölçümdür. </a:t>
            </a:r>
          </a:p>
          <a:p>
            <a:pPr marL="285750" indent="-285750">
              <a:buFont typeface="Arial" panose="020B0604020202020204" pitchFamily="34" charset="0"/>
              <a:buChar char="•"/>
            </a:pPr>
            <a:r>
              <a:rPr lang="tr-TR" dirty="0"/>
              <a:t>Bir düğümdeki veri noktalarının farklı sınıflara dağılımının ne kadar karışık olduğunu ölçer. </a:t>
            </a:r>
          </a:p>
          <a:p>
            <a:pPr marL="285750" indent="-285750">
              <a:buFont typeface="Arial" panose="020B0604020202020204" pitchFamily="34" charset="0"/>
              <a:buChar char="•"/>
            </a:pPr>
            <a:r>
              <a:rPr lang="tr-TR" dirty="0" err="1"/>
              <a:t>Gini</a:t>
            </a:r>
            <a:r>
              <a:rPr lang="tr-TR" dirty="0"/>
              <a:t> karışıklığı, 0 ile 0.5 arasında bir değer alır, 0 en saf durumu (yani tüm veri noktalarının aynı sınıfa ait olduğu durumu), 0.5 ise en karışık durumu ifade eder. </a:t>
            </a:r>
          </a:p>
          <a:p>
            <a:pPr marL="285750" indent="-285750">
              <a:buFont typeface="Arial" panose="020B0604020202020204" pitchFamily="34" charset="0"/>
              <a:buChar char="•"/>
            </a:pPr>
            <a:r>
              <a:rPr lang="tr-TR" dirty="0"/>
              <a:t>Bir düğümün </a:t>
            </a:r>
            <a:r>
              <a:rPr lang="tr-TR" dirty="0" err="1"/>
              <a:t>Gini</a:t>
            </a:r>
            <a:r>
              <a:rPr lang="tr-TR" dirty="0"/>
              <a:t> karışıklığı ne kadar düşükse, o kadar homojen sınıflara sahip olur ve böylece daha iyi bir bölünme kriteri olarak kabul edilir.</a:t>
            </a:r>
          </a:p>
        </p:txBody>
      </p:sp>
      <p:pic>
        <p:nvPicPr>
          <p:cNvPr id="3" name="Resim 2">
            <a:extLst>
              <a:ext uri="{FF2B5EF4-FFF2-40B4-BE49-F238E27FC236}">
                <a16:creationId xmlns:a16="http://schemas.microsoft.com/office/drawing/2014/main" id="{7262980C-8737-D349-0D45-A97F604DC2C1}"/>
              </a:ext>
            </a:extLst>
          </p:cNvPr>
          <p:cNvPicPr>
            <a:picLocks noChangeAspect="1"/>
          </p:cNvPicPr>
          <p:nvPr/>
        </p:nvPicPr>
        <p:blipFill>
          <a:blip r:embed="rId3"/>
          <a:stretch>
            <a:fillRect/>
          </a:stretch>
        </p:blipFill>
        <p:spPr>
          <a:xfrm>
            <a:off x="6480069" y="3626032"/>
            <a:ext cx="4467225" cy="2838735"/>
          </a:xfrm>
          <a:prstGeom prst="rect">
            <a:avLst/>
          </a:prstGeom>
        </p:spPr>
      </p:pic>
      <p:sp>
        <p:nvSpPr>
          <p:cNvPr id="11" name="Metin kutusu 10">
            <a:extLst>
              <a:ext uri="{FF2B5EF4-FFF2-40B4-BE49-F238E27FC236}">
                <a16:creationId xmlns:a16="http://schemas.microsoft.com/office/drawing/2014/main" id="{97D50703-D54D-A12A-4F0F-95E249C3E09E}"/>
              </a:ext>
            </a:extLst>
          </p:cNvPr>
          <p:cNvSpPr txBox="1"/>
          <p:nvPr/>
        </p:nvSpPr>
        <p:spPr>
          <a:xfrm>
            <a:off x="6973736" y="6481398"/>
            <a:ext cx="4348688" cy="338554"/>
          </a:xfrm>
          <a:prstGeom prst="rect">
            <a:avLst/>
          </a:prstGeom>
          <a:noFill/>
        </p:spPr>
        <p:txBody>
          <a:bodyPr wrap="square">
            <a:spAutoFit/>
          </a:bodyPr>
          <a:lstStyle/>
          <a:p>
            <a:r>
              <a:rPr lang="tr-TR" sz="800" dirty="0"/>
              <a:t>https://www.researchgate.net/figure/Gini-impurity-and-entropy-for-binary-classification-as-a-function-of-the-percentage-of_fig5_351514990</a:t>
            </a:r>
          </a:p>
        </p:txBody>
      </p:sp>
      <p:pic>
        <p:nvPicPr>
          <p:cNvPr id="49" name="Resim 48">
            <a:extLst>
              <a:ext uri="{FF2B5EF4-FFF2-40B4-BE49-F238E27FC236}">
                <a16:creationId xmlns:a16="http://schemas.microsoft.com/office/drawing/2014/main" id="{02FA33C2-72AB-88D0-ACCF-7E325DE30E66}"/>
              </a:ext>
            </a:extLst>
          </p:cNvPr>
          <p:cNvPicPr>
            <a:picLocks noChangeAspect="1"/>
          </p:cNvPicPr>
          <p:nvPr/>
        </p:nvPicPr>
        <p:blipFill>
          <a:blip r:embed="rId4"/>
          <a:stretch>
            <a:fillRect/>
          </a:stretch>
        </p:blipFill>
        <p:spPr>
          <a:xfrm>
            <a:off x="1244706" y="4466209"/>
            <a:ext cx="3886200" cy="714375"/>
          </a:xfrm>
          <a:prstGeom prst="rect">
            <a:avLst/>
          </a:prstGeom>
        </p:spPr>
      </p:pic>
    </p:spTree>
    <p:extLst>
      <p:ext uri="{BB962C8B-B14F-4D97-AF65-F5344CB8AC3E}">
        <p14:creationId xmlns:p14="http://schemas.microsoft.com/office/powerpoint/2010/main" val="32653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Gini</a:t>
            </a:r>
            <a:r>
              <a:rPr lang="tr-TR" sz="4000" b="1" dirty="0">
                <a:latin typeface="+mn-lt"/>
              </a:rPr>
              <a:t> </a:t>
            </a:r>
            <a:r>
              <a:rPr lang="tr-TR" sz="4000" b="1" dirty="0" err="1">
                <a:latin typeface="+mn-lt"/>
              </a:rPr>
              <a:t>Impurity</a:t>
            </a:r>
            <a:r>
              <a:rPr lang="tr-TR" sz="4000" b="1" dirty="0">
                <a:latin typeface="+mn-lt"/>
              </a:rPr>
              <a:t> Örneği</a:t>
            </a:r>
            <a:endParaRPr lang="en-US" sz="4000" b="1" dirty="0">
              <a:latin typeface="+mn-lt"/>
            </a:endParaRPr>
          </a:p>
        </p:txBody>
      </p:sp>
      <p:pic>
        <p:nvPicPr>
          <p:cNvPr id="7" name="Resim 6">
            <a:extLst>
              <a:ext uri="{FF2B5EF4-FFF2-40B4-BE49-F238E27FC236}">
                <a16:creationId xmlns:a16="http://schemas.microsoft.com/office/drawing/2014/main" id="{B5816D4C-EFAE-878E-7120-B4E93956A3C8}"/>
              </a:ext>
            </a:extLst>
          </p:cNvPr>
          <p:cNvPicPr>
            <a:picLocks noChangeAspect="1"/>
          </p:cNvPicPr>
          <p:nvPr/>
        </p:nvPicPr>
        <p:blipFill>
          <a:blip r:embed="rId3"/>
          <a:stretch>
            <a:fillRect/>
          </a:stretch>
        </p:blipFill>
        <p:spPr>
          <a:xfrm>
            <a:off x="6598023" y="2410619"/>
            <a:ext cx="2438400" cy="1304925"/>
          </a:xfrm>
          <a:prstGeom prst="rect">
            <a:avLst/>
          </a:prstGeom>
        </p:spPr>
      </p:pic>
      <p:pic>
        <p:nvPicPr>
          <p:cNvPr id="2" name="Resim 1">
            <a:extLst>
              <a:ext uri="{FF2B5EF4-FFF2-40B4-BE49-F238E27FC236}">
                <a16:creationId xmlns:a16="http://schemas.microsoft.com/office/drawing/2014/main" id="{CC6CD3EA-789E-A9C0-206A-A953CABA7F36}"/>
              </a:ext>
            </a:extLst>
          </p:cNvPr>
          <p:cNvPicPr>
            <a:picLocks noChangeAspect="1"/>
          </p:cNvPicPr>
          <p:nvPr/>
        </p:nvPicPr>
        <p:blipFill>
          <a:blip r:embed="rId4"/>
          <a:stretch>
            <a:fillRect/>
          </a:stretch>
        </p:blipFill>
        <p:spPr>
          <a:xfrm>
            <a:off x="1707778" y="2656739"/>
            <a:ext cx="3886200" cy="714375"/>
          </a:xfrm>
          <a:prstGeom prst="rect">
            <a:avLst/>
          </a:prstGeom>
        </p:spPr>
      </p:pic>
    </p:spTree>
    <p:extLst>
      <p:ext uri="{BB962C8B-B14F-4D97-AF65-F5344CB8AC3E}">
        <p14:creationId xmlns:p14="http://schemas.microsoft.com/office/powerpoint/2010/main" val="295094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Gini</a:t>
            </a:r>
            <a:r>
              <a:rPr lang="tr-TR" sz="4000" b="1" dirty="0">
                <a:latin typeface="+mn-lt"/>
              </a:rPr>
              <a:t> </a:t>
            </a:r>
            <a:r>
              <a:rPr lang="tr-TR" sz="4000" b="1" dirty="0" err="1">
                <a:latin typeface="+mn-lt"/>
              </a:rPr>
              <a:t>Impurity</a:t>
            </a:r>
            <a:r>
              <a:rPr lang="tr-TR" sz="4000" b="1" dirty="0">
                <a:latin typeface="+mn-lt"/>
              </a:rPr>
              <a:t> Örneği</a:t>
            </a:r>
            <a:endParaRPr lang="en-US" sz="4000" b="1" dirty="0">
              <a:latin typeface="+mn-lt"/>
            </a:endParaRPr>
          </a:p>
        </p:txBody>
      </p:sp>
      <p:pic>
        <p:nvPicPr>
          <p:cNvPr id="4" name="Resim 3">
            <a:extLst>
              <a:ext uri="{FF2B5EF4-FFF2-40B4-BE49-F238E27FC236}">
                <a16:creationId xmlns:a16="http://schemas.microsoft.com/office/drawing/2014/main" id="{EA37C71D-9887-4CDA-DEA0-8796AC5F1686}"/>
              </a:ext>
            </a:extLst>
          </p:cNvPr>
          <p:cNvPicPr>
            <a:picLocks noChangeAspect="1"/>
          </p:cNvPicPr>
          <p:nvPr/>
        </p:nvPicPr>
        <p:blipFill>
          <a:blip r:embed="rId3"/>
          <a:stretch>
            <a:fillRect/>
          </a:stretch>
        </p:blipFill>
        <p:spPr>
          <a:xfrm>
            <a:off x="3752850" y="1871662"/>
            <a:ext cx="4686300" cy="3114675"/>
          </a:xfrm>
          <a:prstGeom prst="rect">
            <a:avLst/>
          </a:prstGeom>
        </p:spPr>
      </p:pic>
    </p:spTree>
    <p:extLst>
      <p:ext uri="{BB962C8B-B14F-4D97-AF65-F5344CB8AC3E}">
        <p14:creationId xmlns:p14="http://schemas.microsoft.com/office/powerpoint/2010/main" val="3538888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CART Durum Çalışması</a:t>
            </a:r>
            <a:endParaRPr lang="en-US" sz="4000" b="1" dirty="0">
              <a:latin typeface="+mn-lt"/>
            </a:endParaRPr>
          </a:p>
        </p:txBody>
      </p:sp>
      <p:pic>
        <p:nvPicPr>
          <p:cNvPr id="2" name="Resim 1">
            <a:extLst>
              <a:ext uri="{FF2B5EF4-FFF2-40B4-BE49-F238E27FC236}">
                <a16:creationId xmlns:a16="http://schemas.microsoft.com/office/drawing/2014/main" id="{F36230B7-3AEB-65FF-3005-E51855EEA2E2}"/>
              </a:ext>
            </a:extLst>
          </p:cNvPr>
          <p:cNvPicPr>
            <a:picLocks noChangeAspect="1"/>
          </p:cNvPicPr>
          <p:nvPr/>
        </p:nvPicPr>
        <p:blipFill>
          <a:blip r:embed="rId3"/>
          <a:stretch>
            <a:fillRect/>
          </a:stretch>
        </p:blipFill>
        <p:spPr>
          <a:xfrm>
            <a:off x="508348" y="1688297"/>
            <a:ext cx="4962337" cy="3129513"/>
          </a:xfrm>
          <a:prstGeom prst="rect">
            <a:avLst/>
          </a:prstGeom>
        </p:spPr>
      </p:pic>
    </p:spTree>
    <p:extLst>
      <p:ext uri="{BB962C8B-B14F-4D97-AF65-F5344CB8AC3E}">
        <p14:creationId xmlns:p14="http://schemas.microsoft.com/office/powerpoint/2010/main" val="3947342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CART Durum Çalışması</a:t>
            </a:r>
            <a:endParaRPr lang="en-US" sz="4000" b="1" dirty="0">
              <a:latin typeface="+mn-lt"/>
            </a:endParaRPr>
          </a:p>
        </p:txBody>
      </p:sp>
      <p:pic>
        <p:nvPicPr>
          <p:cNvPr id="4" name="Resim 3">
            <a:extLst>
              <a:ext uri="{FF2B5EF4-FFF2-40B4-BE49-F238E27FC236}">
                <a16:creationId xmlns:a16="http://schemas.microsoft.com/office/drawing/2014/main" id="{B63F0364-7371-3BF6-513A-7DD0C0C1205C}"/>
              </a:ext>
            </a:extLst>
          </p:cNvPr>
          <p:cNvPicPr>
            <a:picLocks noChangeAspect="1"/>
          </p:cNvPicPr>
          <p:nvPr/>
        </p:nvPicPr>
        <p:blipFill>
          <a:blip r:embed="rId3"/>
          <a:stretch>
            <a:fillRect/>
          </a:stretch>
        </p:blipFill>
        <p:spPr>
          <a:xfrm>
            <a:off x="831266" y="2190750"/>
            <a:ext cx="4359075" cy="1439956"/>
          </a:xfrm>
          <a:prstGeom prst="rect">
            <a:avLst/>
          </a:prstGeom>
        </p:spPr>
      </p:pic>
    </p:spTree>
    <p:extLst>
      <p:ext uri="{BB962C8B-B14F-4D97-AF65-F5344CB8AC3E}">
        <p14:creationId xmlns:p14="http://schemas.microsoft.com/office/powerpoint/2010/main" val="330574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Karar Ağaçları </a:t>
            </a:r>
            <a:r>
              <a:rPr lang="tr-TR" sz="4000" b="1" dirty="0" err="1">
                <a:latin typeface="+mn-lt"/>
              </a:rPr>
              <a:t>Hiperparametreleri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dirty="0"/>
              <a:t>Maksimum Derinlik (</a:t>
            </a:r>
            <a:r>
              <a:rPr lang="tr-TR" sz="2000" dirty="0" err="1"/>
              <a:t>max_depth</a:t>
            </a:r>
            <a:r>
              <a:rPr lang="tr-TR" sz="2000" dirty="0"/>
              <a:t>)</a:t>
            </a:r>
          </a:p>
          <a:p>
            <a:pPr marL="342900" indent="-342900">
              <a:buFont typeface="Arial" panose="020B0604020202020204" pitchFamily="34" charset="0"/>
              <a:buChar char="•"/>
            </a:pPr>
            <a:r>
              <a:rPr lang="tr-TR" sz="2000" dirty="0"/>
              <a:t>Minimum Bölme Boyutu (</a:t>
            </a:r>
            <a:r>
              <a:rPr lang="tr-TR" sz="2000" dirty="0" err="1"/>
              <a:t>min_samples_split</a:t>
            </a:r>
            <a:r>
              <a:rPr lang="tr-TR" sz="2000" dirty="0"/>
              <a:t>)</a:t>
            </a:r>
          </a:p>
          <a:p>
            <a:pPr marL="342900" indent="-342900">
              <a:buFont typeface="Arial" panose="020B0604020202020204" pitchFamily="34" charset="0"/>
              <a:buChar char="•"/>
            </a:pPr>
            <a:r>
              <a:rPr lang="tr-TR" sz="2000" dirty="0"/>
              <a:t>Minimum Yaprak Boyutu (</a:t>
            </a:r>
            <a:r>
              <a:rPr lang="tr-TR" sz="2000" dirty="0" err="1"/>
              <a:t>min_samples_leaf</a:t>
            </a:r>
            <a:r>
              <a:rPr lang="tr-TR" sz="2000" dirty="0"/>
              <a:t>)</a:t>
            </a:r>
          </a:p>
          <a:p>
            <a:pPr marL="342900" indent="-342900">
              <a:buFont typeface="Arial" panose="020B0604020202020204" pitchFamily="34" charset="0"/>
              <a:buChar char="•"/>
            </a:pPr>
            <a:r>
              <a:rPr lang="tr-TR" sz="2000" dirty="0"/>
              <a:t>Maksimum Özellikler (</a:t>
            </a:r>
            <a:r>
              <a:rPr lang="tr-TR" sz="2000" dirty="0" err="1"/>
              <a:t>max_features</a:t>
            </a:r>
            <a:r>
              <a:rPr lang="tr-TR" sz="2000" dirty="0"/>
              <a:t>)</a:t>
            </a:r>
          </a:p>
          <a:p>
            <a:pPr marL="342900" indent="-342900">
              <a:buFont typeface="Arial" panose="020B0604020202020204" pitchFamily="34" charset="0"/>
              <a:buChar char="•"/>
            </a:pPr>
            <a:r>
              <a:rPr lang="tr-TR" sz="2000" dirty="0"/>
              <a:t>Bölünme Kriteri (</a:t>
            </a:r>
            <a:r>
              <a:rPr lang="tr-TR" sz="2000" dirty="0" err="1"/>
              <a:t>criterion</a:t>
            </a:r>
            <a:r>
              <a:rPr lang="tr-TR" sz="2000" dirty="0"/>
              <a:t>)</a:t>
            </a:r>
          </a:p>
          <a:p>
            <a:pPr marL="342900" indent="-342900">
              <a:buFont typeface="Arial" panose="020B0604020202020204" pitchFamily="34" charset="0"/>
              <a:buChar char="•"/>
            </a:pPr>
            <a:r>
              <a:rPr lang="tr-TR" sz="2000" dirty="0"/>
              <a:t>Bu </a:t>
            </a:r>
            <a:r>
              <a:rPr lang="tr-TR" sz="2000" dirty="0" err="1"/>
              <a:t>hiperparametrelerin</a:t>
            </a:r>
            <a:r>
              <a:rPr lang="tr-TR" sz="2000" dirty="0"/>
              <a:t> ayarlanması için Kapsamlı Arama ve Çapraz Doğrulama gibi yöntemler kullanılmaktadır.</a:t>
            </a:r>
          </a:p>
        </p:txBody>
      </p:sp>
    </p:spTree>
    <p:extLst>
      <p:ext uri="{BB962C8B-B14F-4D97-AF65-F5344CB8AC3E}">
        <p14:creationId xmlns:p14="http://schemas.microsoft.com/office/powerpoint/2010/main" val="34991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Gözetimli Öğrenme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3785652"/>
          </a:xfrm>
          <a:prstGeom prst="rect">
            <a:avLst/>
          </a:prstGeom>
          <a:noFill/>
        </p:spPr>
        <p:txBody>
          <a:bodyPr wrap="square">
            <a:spAutoFit/>
          </a:bodyPr>
          <a:lstStyle/>
          <a:p>
            <a:pPr marL="285750" indent="-285750">
              <a:buFont typeface="Arial" panose="020B0604020202020204" pitchFamily="34" charset="0"/>
              <a:buChar char="•"/>
            </a:pPr>
            <a:r>
              <a:rPr lang="tr-TR" sz="2000" dirty="0"/>
              <a:t>Gözetimli öğrenme, eğitim verilerinde girdi ve çıktı arasındaki ilişkiyi öğrenmeyi amaçlayan bir makine öğrenmesi yaklaşımıdır. </a:t>
            </a:r>
          </a:p>
          <a:p>
            <a:pPr marL="285750" indent="-285750">
              <a:buFont typeface="Arial" panose="020B0604020202020204" pitchFamily="34" charset="0"/>
              <a:buChar char="•"/>
            </a:pPr>
            <a:r>
              <a:rPr lang="tr-TR" sz="2000" dirty="0"/>
              <a:t>Bu tür öğrenme genellikle "</a:t>
            </a:r>
            <a:r>
              <a:rPr lang="tr-TR" sz="2000" u="sng" dirty="0"/>
              <a:t>etiketlenmiş veri</a:t>
            </a:r>
            <a:r>
              <a:rPr lang="tr-TR" sz="2000" dirty="0"/>
              <a:t>" ile gerçekleştirilir, yani her girdiye karşılık gelen bir çıktı etiketi bulunur.</a:t>
            </a:r>
          </a:p>
          <a:p>
            <a:pPr marL="285750" indent="-285750">
              <a:buFont typeface="Arial" panose="020B0604020202020204" pitchFamily="34" charset="0"/>
              <a:buChar char="•"/>
            </a:pPr>
            <a:r>
              <a:rPr lang="tr-TR" sz="2000" dirty="0"/>
              <a:t>Gözetimli öğrenmenin ana adımları şunlardır:</a:t>
            </a:r>
          </a:p>
          <a:p>
            <a:pPr marL="742950" lvl="1" indent="-285750">
              <a:buFont typeface="Arial" panose="020B0604020202020204" pitchFamily="34" charset="0"/>
              <a:buChar char="•"/>
            </a:pPr>
            <a:r>
              <a:rPr lang="tr-TR" sz="2000" dirty="0"/>
              <a:t>Veri Toplama ve Hazırlığı</a:t>
            </a:r>
          </a:p>
          <a:p>
            <a:pPr marL="742950" lvl="1" indent="-285750">
              <a:buFont typeface="Arial" panose="020B0604020202020204" pitchFamily="34" charset="0"/>
              <a:buChar char="•"/>
            </a:pPr>
            <a:r>
              <a:rPr lang="tr-TR" sz="2000" dirty="0"/>
              <a:t>Model Seçimi ve Eğitimi</a:t>
            </a:r>
          </a:p>
          <a:p>
            <a:pPr marL="742950" lvl="1" indent="-285750">
              <a:buFont typeface="Arial" panose="020B0604020202020204" pitchFamily="34" charset="0"/>
              <a:buChar char="•"/>
            </a:pPr>
            <a:r>
              <a:rPr lang="tr-TR" sz="2000" dirty="0"/>
              <a:t>Model Değerlendirmesi</a:t>
            </a:r>
          </a:p>
          <a:p>
            <a:pPr marL="742950" lvl="1" indent="-285750">
              <a:buFont typeface="Arial" panose="020B0604020202020204" pitchFamily="34" charset="0"/>
              <a:buChar char="•"/>
            </a:pPr>
            <a:r>
              <a:rPr lang="tr-TR" sz="2000" dirty="0"/>
              <a:t>Model Ayarlaması ve Hiperparametre Optimizasyonu</a:t>
            </a:r>
          </a:p>
          <a:p>
            <a:pPr marL="285750" indent="-285750">
              <a:buFont typeface="Arial" panose="020B0604020202020204" pitchFamily="34" charset="0"/>
              <a:buChar char="•"/>
            </a:pPr>
            <a:r>
              <a:rPr lang="tr-TR" sz="2000" dirty="0"/>
              <a:t>Gözetimli öğrenme, sınıflandırma ve regresyon gibi çeşitli problemleri çözmek için kullanılabilir. </a:t>
            </a:r>
          </a:p>
          <a:p>
            <a:pPr marL="285750" indent="-285750">
              <a:buFont typeface="Arial" panose="020B0604020202020204" pitchFamily="34" charset="0"/>
              <a:buChar char="•"/>
            </a:pPr>
            <a:r>
              <a:rPr lang="tr-TR" sz="2000" dirty="0"/>
              <a:t>Örnek uygulamalar arasında hastalık teşhisi, müşteri tercihlerini tahmin etme, pazar segmentasyonu ve hisse senedi fiyatlarını tahmin etme bulunmaktadır.</a:t>
            </a:r>
          </a:p>
        </p:txBody>
      </p:sp>
    </p:spTree>
    <p:extLst>
      <p:ext uri="{BB962C8B-B14F-4D97-AF65-F5344CB8AC3E}">
        <p14:creationId xmlns:p14="http://schemas.microsoft.com/office/powerpoint/2010/main" val="197811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dirty="0"/>
              <a:t>Sınıflandırma Problemleri</a:t>
            </a:r>
          </a:p>
          <a:p>
            <a:pPr marL="342900" indent="-342900">
              <a:buFont typeface="Arial" panose="020B0604020202020204" pitchFamily="34" charset="0"/>
              <a:buChar char="•"/>
            </a:pPr>
            <a:r>
              <a:rPr lang="tr-TR" sz="2000" dirty="0"/>
              <a:t>Regresyon Problemleri</a:t>
            </a:r>
          </a:p>
          <a:p>
            <a:pPr marL="342900" indent="-342900">
              <a:buFont typeface="Arial" panose="020B0604020202020204" pitchFamily="34" charset="0"/>
              <a:buChar char="•"/>
            </a:pPr>
            <a:r>
              <a:rPr lang="tr-TR" sz="2000" dirty="0"/>
              <a:t>Pazarlama ve Satış Analizi</a:t>
            </a:r>
          </a:p>
          <a:p>
            <a:pPr marL="342900" indent="-342900">
              <a:buFont typeface="Arial" panose="020B0604020202020204" pitchFamily="34" charset="0"/>
              <a:buChar char="•"/>
            </a:pPr>
            <a:r>
              <a:rPr lang="tr-TR" sz="2000" dirty="0"/>
              <a:t>Risk Değerlendirmesi</a:t>
            </a:r>
          </a:p>
          <a:p>
            <a:pPr marL="342900" indent="-342900">
              <a:buFont typeface="Arial" panose="020B0604020202020204" pitchFamily="34" charset="0"/>
              <a:buChar char="•"/>
            </a:pPr>
            <a:r>
              <a:rPr lang="tr-TR" sz="2000" dirty="0"/>
              <a:t>Sağlık ve Tıp</a:t>
            </a:r>
          </a:p>
          <a:p>
            <a:pPr marL="342900" indent="-342900">
              <a:buFont typeface="Arial" panose="020B0604020202020204" pitchFamily="34" charset="0"/>
              <a:buChar char="•"/>
            </a:pPr>
            <a:r>
              <a:rPr lang="tr-TR" sz="2000" dirty="0"/>
              <a:t>Endüstriyel Üretim ve Kalite Kontrol</a:t>
            </a:r>
          </a:p>
        </p:txBody>
      </p:sp>
    </p:spTree>
    <p:extLst>
      <p:ext uri="{BB962C8B-B14F-4D97-AF65-F5344CB8AC3E}">
        <p14:creationId xmlns:p14="http://schemas.microsoft.com/office/powerpoint/2010/main" val="240042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2">
            <a:extLst>
              <a:ext uri="{FF2B5EF4-FFF2-40B4-BE49-F238E27FC236}">
                <a16:creationId xmlns:a16="http://schemas.microsoft.com/office/drawing/2014/main" id="{918F2CBA-75F7-6719-890A-4F65C707B9BA}"/>
              </a:ext>
            </a:extLst>
          </p:cNvPr>
          <p:cNvGraphicFramePr>
            <a:graphicFrameLocks noGrp="1"/>
          </p:cNvGraphicFramePr>
          <p:nvPr>
            <p:extLst>
              <p:ext uri="{D42A27DB-BD31-4B8C-83A1-F6EECF244321}">
                <p14:modId xmlns:p14="http://schemas.microsoft.com/office/powerpoint/2010/main" val="1697948810"/>
              </p:ext>
            </p:extLst>
          </p:nvPr>
        </p:nvGraphicFramePr>
        <p:xfrm>
          <a:off x="2032000" y="2053188"/>
          <a:ext cx="8128000" cy="19812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7089666"/>
                    </a:ext>
                  </a:extLst>
                </a:gridCol>
                <a:gridCol w="4064000">
                  <a:extLst>
                    <a:ext uri="{9D8B030D-6E8A-4147-A177-3AD203B41FA5}">
                      <a16:colId xmlns:a16="http://schemas.microsoft.com/office/drawing/2014/main" val="1806323398"/>
                    </a:ext>
                  </a:extLst>
                </a:gridCol>
              </a:tblGrid>
              <a:tr h="370840">
                <a:tc>
                  <a:txBody>
                    <a:bodyPr/>
                    <a:lstStyle/>
                    <a:p>
                      <a:pPr algn="ctr"/>
                      <a:r>
                        <a:rPr lang="tr-TR" sz="2000" b="1" dirty="0"/>
                        <a:t>Avantajları</a:t>
                      </a:r>
                    </a:p>
                  </a:txBody>
                  <a:tcPr/>
                </a:tc>
                <a:tc>
                  <a:txBody>
                    <a:bodyPr/>
                    <a:lstStyle/>
                    <a:p>
                      <a:pPr algn="ctr"/>
                      <a:r>
                        <a:rPr lang="tr-TR" sz="2000" b="1" dirty="0"/>
                        <a:t>Dezavantajları</a:t>
                      </a:r>
                    </a:p>
                  </a:txBody>
                  <a:tcPr/>
                </a:tc>
                <a:extLst>
                  <a:ext uri="{0D108BD9-81ED-4DB2-BD59-A6C34878D82A}">
                    <a16:rowId xmlns:a16="http://schemas.microsoft.com/office/drawing/2014/main" val="2135900227"/>
                  </a:ext>
                </a:extLst>
              </a:tr>
              <a:tr h="370840">
                <a:tc>
                  <a:txBody>
                    <a:bodyPr/>
                    <a:lstStyle/>
                    <a:p>
                      <a:pPr algn="ctr"/>
                      <a:r>
                        <a:rPr lang="tr-TR" sz="2000" dirty="0"/>
                        <a:t>Anlaşılabilirlik</a:t>
                      </a:r>
                      <a:endParaRPr lang="tr-TR" sz="2000"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Aşırı Uyum (</a:t>
                      </a:r>
                      <a:r>
                        <a:rPr lang="tr-TR" sz="2000" dirty="0" err="1"/>
                        <a:t>Overfitting</a:t>
                      </a:r>
                      <a:r>
                        <a:rPr lang="tr-TR" sz="2000" dirty="0"/>
                        <a:t>)</a:t>
                      </a:r>
                      <a:endParaRPr lang="tr-TR" sz="2000" b="1" dirty="0"/>
                    </a:p>
                  </a:txBody>
                  <a:tcPr/>
                </a:tc>
                <a:extLst>
                  <a:ext uri="{0D108BD9-81ED-4DB2-BD59-A6C34878D82A}">
                    <a16:rowId xmlns:a16="http://schemas.microsoft.com/office/drawing/2014/main" val="24452631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Değişken Önemi</a:t>
                      </a:r>
                    </a:p>
                  </a:txBody>
                  <a:tcPr/>
                </a:tc>
                <a:tc>
                  <a:txBody>
                    <a:bodyPr/>
                    <a:lstStyle/>
                    <a:p>
                      <a:pPr algn="ctr"/>
                      <a:r>
                        <a:rPr lang="tr-TR" sz="2000" dirty="0"/>
                        <a:t>Duyarlılık</a:t>
                      </a:r>
                    </a:p>
                  </a:txBody>
                  <a:tcPr/>
                </a:tc>
                <a:extLst>
                  <a:ext uri="{0D108BD9-81ED-4DB2-BD59-A6C34878D82A}">
                    <a16:rowId xmlns:a16="http://schemas.microsoft.com/office/drawing/2014/main" val="20300943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Çoklu Çıkışlı Modellere Uygunluk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Dengesiz Veri Kümeleri</a:t>
                      </a:r>
                    </a:p>
                  </a:txBody>
                  <a:tcPr/>
                </a:tc>
                <a:extLst>
                  <a:ext uri="{0D108BD9-81ED-4DB2-BD59-A6C34878D82A}">
                    <a16:rowId xmlns:a16="http://schemas.microsoft.com/office/drawing/2014/main" val="304646704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dirty="0"/>
                        <a:t>Veri Ön İşleme İhtiyacının Azalması</a:t>
                      </a:r>
                    </a:p>
                  </a:txBody>
                  <a:tcPr/>
                </a:tc>
                <a:tc>
                  <a:txBody>
                    <a:bodyPr/>
                    <a:lstStyle/>
                    <a:p>
                      <a:pPr algn="ctr"/>
                      <a:endParaRPr lang="tr-TR" sz="2000" dirty="0"/>
                    </a:p>
                  </a:txBody>
                  <a:tcPr/>
                </a:tc>
                <a:extLst>
                  <a:ext uri="{0D108BD9-81ED-4DB2-BD59-A6C34878D82A}">
                    <a16:rowId xmlns:a16="http://schemas.microsoft.com/office/drawing/2014/main" val="311554311"/>
                  </a:ext>
                </a:extLst>
              </a:tr>
            </a:tbl>
          </a:graphicData>
        </a:graphic>
      </p:graphicFrame>
    </p:spTree>
    <p:extLst>
      <p:ext uri="{BB962C8B-B14F-4D97-AF65-F5344CB8AC3E}">
        <p14:creationId xmlns:p14="http://schemas.microsoft.com/office/powerpoint/2010/main" val="35789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902415980"/>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Rasgele Orman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49085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Rasgele Orman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3046988"/>
          </a:xfrm>
          <a:prstGeom prst="rect">
            <a:avLst/>
          </a:prstGeom>
          <a:noFill/>
        </p:spPr>
        <p:txBody>
          <a:bodyPr wrap="square">
            <a:spAutoFit/>
          </a:bodyPr>
          <a:lstStyle/>
          <a:p>
            <a:pPr marL="342900" indent="-342900">
              <a:buFont typeface="Arial" panose="020B0604020202020204" pitchFamily="34" charset="0"/>
              <a:buChar char="•"/>
            </a:pPr>
            <a:r>
              <a:rPr lang="tr-TR" sz="2400" dirty="0"/>
              <a:t>Rasgele Orman</a:t>
            </a:r>
          </a:p>
          <a:p>
            <a:pPr marL="342900" indent="-342900">
              <a:buFont typeface="Arial" panose="020B0604020202020204" pitchFamily="34" charset="0"/>
              <a:buChar char="•"/>
            </a:pPr>
            <a:r>
              <a:rPr lang="tr-TR" sz="2400" dirty="0"/>
              <a:t>Rasgele Orman Türleri</a:t>
            </a:r>
          </a:p>
          <a:p>
            <a:pPr marL="342900" indent="-342900">
              <a:buFont typeface="Arial" panose="020B0604020202020204" pitchFamily="34" charset="0"/>
              <a:buChar char="•"/>
            </a:pPr>
            <a:r>
              <a:rPr lang="tr-TR" sz="2400" dirty="0"/>
              <a:t>Rasgele Orman </a:t>
            </a:r>
            <a:r>
              <a:rPr lang="tr-TR" sz="2400" dirty="0" err="1"/>
              <a:t>Hiperparametreleri</a:t>
            </a:r>
            <a:endParaRPr lang="tr-TR" sz="2400" dirty="0"/>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a:p>
        </p:txBody>
      </p:sp>
      <p:pic>
        <p:nvPicPr>
          <p:cNvPr id="17410" name="Picture 2" descr="Free photo high view polygonal pushpin map">
            <a:extLst>
              <a:ext uri="{FF2B5EF4-FFF2-40B4-BE49-F238E27FC236}">
                <a16:creationId xmlns:a16="http://schemas.microsoft.com/office/drawing/2014/main" id="{D8866222-01EF-DF4F-FAB5-FCC8B1E72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66" y="1659955"/>
            <a:ext cx="4036569" cy="403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46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Rasgele Orman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285750" indent="-285750" algn="just">
              <a:buFont typeface="Arial" panose="020B0604020202020204" pitchFamily="34" charset="0"/>
              <a:buChar char="•"/>
            </a:pPr>
            <a:r>
              <a:rPr lang="tr-TR" sz="2000" dirty="0"/>
              <a:t>Rasgele ormanlar, birden çok karar ağacının bir araya gelerek bir orman oluşturduğu bir topluluk öğrenme yöntemidir. </a:t>
            </a:r>
          </a:p>
          <a:p>
            <a:pPr marL="285750" indent="-285750" algn="just">
              <a:buFont typeface="Arial" panose="020B0604020202020204" pitchFamily="34" charset="0"/>
              <a:buChar char="•"/>
            </a:pPr>
            <a:r>
              <a:rPr lang="tr-TR" sz="2000" dirty="0"/>
              <a:t>Her karar ağacı, farklı bir alt örneklem (</a:t>
            </a:r>
            <a:r>
              <a:rPr lang="tr-TR" sz="2000" dirty="0" err="1"/>
              <a:t>bootstrap</a:t>
            </a:r>
            <a:r>
              <a:rPr lang="tr-TR" sz="2000" dirty="0"/>
              <a:t> </a:t>
            </a:r>
            <a:r>
              <a:rPr lang="tr-TR" sz="2000" dirty="0" err="1"/>
              <a:t>sample</a:t>
            </a:r>
            <a:r>
              <a:rPr lang="tr-TR" sz="2000" dirty="0"/>
              <a:t>) ve/veya alt özellikler (</a:t>
            </a:r>
            <a:r>
              <a:rPr lang="tr-TR" sz="2000" dirty="0" err="1"/>
              <a:t>random</a:t>
            </a:r>
            <a:r>
              <a:rPr lang="tr-TR" sz="2000" dirty="0"/>
              <a:t> </a:t>
            </a:r>
            <a:r>
              <a:rPr lang="tr-TR" sz="2000" dirty="0" err="1"/>
              <a:t>subset</a:t>
            </a:r>
            <a:r>
              <a:rPr lang="tr-TR" sz="2000" dirty="0"/>
              <a:t> of </a:t>
            </a:r>
            <a:r>
              <a:rPr lang="tr-TR" sz="2000" dirty="0" err="1"/>
              <a:t>features</a:t>
            </a:r>
            <a:r>
              <a:rPr lang="tr-TR" sz="2000" dirty="0"/>
              <a:t>) kullanılarak eğitilir. </a:t>
            </a:r>
          </a:p>
        </p:txBody>
      </p:sp>
      <p:pic>
        <p:nvPicPr>
          <p:cNvPr id="1026" name="Picture 2" descr="Building a Random Forest Model: A Step-by-Step Guide">
            <a:extLst>
              <a:ext uri="{FF2B5EF4-FFF2-40B4-BE49-F238E27FC236}">
                <a16:creationId xmlns:a16="http://schemas.microsoft.com/office/drawing/2014/main" id="{E3029F86-DA2E-7C82-65F7-BA1B6B573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453" y="2970934"/>
            <a:ext cx="4215093" cy="3512577"/>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E008E711-8AA5-2D5A-5F76-8307A4B84421}"/>
              </a:ext>
            </a:extLst>
          </p:cNvPr>
          <p:cNvSpPr txBox="1"/>
          <p:nvPr/>
        </p:nvSpPr>
        <p:spPr>
          <a:xfrm>
            <a:off x="4124886" y="6464767"/>
            <a:ext cx="6098240" cy="215444"/>
          </a:xfrm>
          <a:prstGeom prst="rect">
            <a:avLst/>
          </a:prstGeom>
          <a:noFill/>
        </p:spPr>
        <p:txBody>
          <a:bodyPr wrap="square">
            <a:spAutoFit/>
          </a:bodyPr>
          <a:lstStyle/>
          <a:p>
            <a:r>
              <a:rPr lang="tr-TR" sz="800" dirty="0"/>
              <a:t>https://www.analyticsvidhya.com/blog/2021/06/understanding-random-forest/</a:t>
            </a:r>
          </a:p>
        </p:txBody>
      </p:sp>
    </p:spTree>
    <p:extLst>
      <p:ext uri="{BB962C8B-B14F-4D97-AF65-F5344CB8AC3E}">
        <p14:creationId xmlns:p14="http://schemas.microsoft.com/office/powerpoint/2010/main" val="251829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Rasgele Orman Türleri </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707886"/>
          </a:xfrm>
          <a:prstGeom prst="rect">
            <a:avLst/>
          </a:prstGeom>
          <a:noFill/>
        </p:spPr>
        <p:txBody>
          <a:bodyPr wrap="square">
            <a:spAutoFit/>
          </a:bodyPr>
          <a:lstStyle/>
          <a:p>
            <a:pPr marL="342900" indent="-342900">
              <a:buFont typeface="Arial" panose="020B0604020202020204" pitchFamily="34" charset="0"/>
              <a:buChar char="•"/>
            </a:pPr>
            <a:r>
              <a:rPr lang="tr-TR" sz="2000" dirty="0"/>
              <a:t>Sınıflandırma için Rasgele Ormanlar</a:t>
            </a:r>
          </a:p>
          <a:p>
            <a:pPr marL="342900" indent="-342900">
              <a:buFont typeface="Arial" panose="020B0604020202020204" pitchFamily="34" charset="0"/>
              <a:buChar char="•"/>
            </a:pPr>
            <a:r>
              <a:rPr lang="tr-TR" sz="2000" dirty="0"/>
              <a:t>Regresyon için Rasgele Ormanlar</a:t>
            </a:r>
          </a:p>
        </p:txBody>
      </p:sp>
    </p:spTree>
    <p:extLst>
      <p:ext uri="{BB962C8B-B14F-4D97-AF65-F5344CB8AC3E}">
        <p14:creationId xmlns:p14="http://schemas.microsoft.com/office/powerpoint/2010/main" val="29954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Rasgele Orman</a:t>
            </a:r>
            <a:endParaRPr lang="en-US" sz="4000" b="1" dirty="0">
              <a:latin typeface="+mn-lt"/>
            </a:endParaRPr>
          </a:p>
        </p:txBody>
      </p:sp>
      <p:pic>
        <p:nvPicPr>
          <p:cNvPr id="1030" name="Picture 6" descr="Random Forest for Genomic Prediction | SpringerLink">
            <a:extLst>
              <a:ext uri="{FF2B5EF4-FFF2-40B4-BE49-F238E27FC236}">
                <a16:creationId xmlns:a16="http://schemas.microsoft.com/office/drawing/2014/main" id="{4C104A31-745D-E63C-0378-6A338675B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370" y="1539919"/>
            <a:ext cx="5903508" cy="514510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C2C3FF32-7CFA-F813-1274-DD7C5E64A923}"/>
              </a:ext>
            </a:extLst>
          </p:cNvPr>
          <p:cNvSpPr txBox="1"/>
          <p:nvPr/>
        </p:nvSpPr>
        <p:spPr>
          <a:xfrm>
            <a:off x="3145021" y="6684874"/>
            <a:ext cx="6098240" cy="215444"/>
          </a:xfrm>
          <a:prstGeom prst="rect">
            <a:avLst/>
          </a:prstGeom>
          <a:noFill/>
        </p:spPr>
        <p:txBody>
          <a:bodyPr wrap="square">
            <a:spAutoFit/>
          </a:bodyPr>
          <a:lstStyle/>
          <a:p>
            <a:r>
              <a:rPr lang="tr-TR" sz="800" dirty="0"/>
              <a:t>https://link.springer.com/chapter/10.1007/978-3-030-89010-0_15</a:t>
            </a:r>
          </a:p>
        </p:txBody>
      </p:sp>
    </p:spTree>
    <p:extLst>
      <p:ext uri="{BB962C8B-B14F-4D97-AF65-F5344CB8AC3E}">
        <p14:creationId xmlns:p14="http://schemas.microsoft.com/office/powerpoint/2010/main" val="966003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Rasgele Orman </a:t>
            </a:r>
            <a:r>
              <a:rPr lang="tr-TR" sz="4000" b="1" dirty="0" err="1">
                <a:latin typeface="+mn-lt"/>
              </a:rPr>
              <a:t>Hiperparametreleri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342900" indent="-342900">
              <a:buFont typeface="Arial" panose="020B0604020202020204" pitchFamily="34" charset="0"/>
              <a:buChar char="•"/>
            </a:pPr>
            <a:r>
              <a:rPr lang="tr-TR" sz="2000" dirty="0"/>
              <a:t>Ağaç Sayısı (</a:t>
            </a:r>
            <a:r>
              <a:rPr lang="tr-TR" sz="2000" dirty="0" err="1"/>
              <a:t>n_estimators</a:t>
            </a:r>
            <a:r>
              <a:rPr lang="tr-TR" sz="2000" dirty="0"/>
              <a:t>)</a:t>
            </a:r>
          </a:p>
          <a:p>
            <a:pPr marL="342900" indent="-342900">
              <a:buFont typeface="Arial" panose="020B0604020202020204" pitchFamily="34" charset="0"/>
              <a:buChar char="•"/>
            </a:pPr>
            <a:r>
              <a:rPr lang="tr-TR" sz="2000" dirty="0"/>
              <a:t>Özelliklerin Sayısı (</a:t>
            </a:r>
            <a:r>
              <a:rPr lang="tr-TR" sz="2000" dirty="0" err="1"/>
              <a:t>max_features</a:t>
            </a:r>
            <a:r>
              <a:rPr lang="tr-TR" sz="2000" dirty="0"/>
              <a:t>)</a:t>
            </a:r>
          </a:p>
          <a:p>
            <a:pPr marL="342900" indent="-342900">
              <a:buFont typeface="Arial" panose="020B0604020202020204" pitchFamily="34" charset="0"/>
              <a:buChar char="•"/>
            </a:pPr>
            <a:r>
              <a:rPr lang="tr-TR" sz="2000" dirty="0"/>
              <a:t>Ağaç Derinliği (</a:t>
            </a:r>
            <a:r>
              <a:rPr lang="tr-TR" sz="2000" dirty="0" err="1"/>
              <a:t>max_depth</a:t>
            </a:r>
            <a:r>
              <a:rPr lang="tr-TR" sz="2000" dirty="0"/>
              <a:t>)</a:t>
            </a:r>
          </a:p>
          <a:p>
            <a:pPr marL="342900" indent="-342900">
              <a:buFont typeface="Arial" panose="020B0604020202020204" pitchFamily="34" charset="0"/>
              <a:buChar char="•"/>
            </a:pPr>
            <a:r>
              <a:rPr lang="tr-TR" sz="2000" dirty="0"/>
              <a:t>Örnekleme Oranı (</a:t>
            </a:r>
            <a:r>
              <a:rPr lang="tr-TR" sz="2000" dirty="0" err="1"/>
              <a:t>bootstrap</a:t>
            </a:r>
            <a:r>
              <a:rPr lang="tr-TR" sz="2000" dirty="0"/>
              <a:t>)</a:t>
            </a:r>
          </a:p>
        </p:txBody>
      </p:sp>
    </p:spTree>
    <p:extLst>
      <p:ext uri="{BB962C8B-B14F-4D97-AF65-F5344CB8AC3E}">
        <p14:creationId xmlns:p14="http://schemas.microsoft.com/office/powerpoint/2010/main" val="24405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015663"/>
          </a:xfrm>
          <a:prstGeom prst="rect">
            <a:avLst/>
          </a:prstGeom>
          <a:noFill/>
        </p:spPr>
        <p:txBody>
          <a:bodyPr wrap="square">
            <a:spAutoFit/>
          </a:bodyPr>
          <a:lstStyle/>
          <a:p>
            <a:pPr marL="342900" indent="-342900">
              <a:buFont typeface="Arial" panose="020B0604020202020204" pitchFamily="34" charset="0"/>
              <a:buChar char="•"/>
            </a:pPr>
            <a:r>
              <a:rPr lang="tr-TR" sz="2000" dirty="0"/>
              <a:t>Sınıflandırma</a:t>
            </a:r>
          </a:p>
          <a:p>
            <a:pPr marL="342900" indent="-342900">
              <a:buFont typeface="Arial" panose="020B0604020202020204" pitchFamily="34" charset="0"/>
              <a:buChar char="•"/>
            </a:pPr>
            <a:r>
              <a:rPr lang="tr-TR" sz="2000" dirty="0"/>
              <a:t>Regresyon</a:t>
            </a:r>
          </a:p>
          <a:p>
            <a:pPr marL="342900" indent="-342900">
              <a:buFont typeface="Arial" panose="020B0604020202020204" pitchFamily="34" charset="0"/>
              <a:buChar char="•"/>
            </a:pPr>
            <a:endParaRPr lang="tr-TR" sz="2000" dirty="0"/>
          </a:p>
        </p:txBody>
      </p:sp>
      <p:pic>
        <p:nvPicPr>
          <p:cNvPr id="3" name="Resim 2">
            <a:extLst>
              <a:ext uri="{FF2B5EF4-FFF2-40B4-BE49-F238E27FC236}">
                <a16:creationId xmlns:a16="http://schemas.microsoft.com/office/drawing/2014/main" id="{1B61B29A-3BE1-A94E-0587-3085601FF310}"/>
              </a:ext>
            </a:extLst>
          </p:cNvPr>
          <p:cNvPicPr>
            <a:picLocks noChangeAspect="1"/>
          </p:cNvPicPr>
          <p:nvPr/>
        </p:nvPicPr>
        <p:blipFill>
          <a:blip r:embed="rId3"/>
          <a:stretch>
            <a:fillRect/>
          </a:stretch>
        </p:blipFill>
        <p:spPr>
          <a:xfrm>
            <a:off x="4258058" y="2907903"/>
            <a:ext cx="3675883" cy="3327308"/>
          </a:xfrm>
          <a:prstGeom prst="rect">
            <a:avLst/>
          </a:prstGeom>
        </p:spPr>
      </p:pic>
      <p:sp>
        <p:nvSpPr>
          <p:cNvPr id="6" name="Metin kutusu 5">
            <a:extLst>
              <a:ext uri="{FF2B5EF4-FFF2-40B4-BE49-F238E27FC236}">
                <a16:creationId xmlns:a16="http://schemas.microsoft.com/office/drawing/2014/main" id="{5450ED87-3522-FFBD-FA01-672CA1B98C80}"/>
              </a:ext>
            </a:extLst>
          </p:cNvPr>
          <p:cNvSpPr txBox="1"/>
          <p:nvPr/>
        </p:nvSpPr>
        <p:spPr>
          <a:xfrm>
            <a:off x="4884821" y="6264512"/>
            <a:ext cx="6098240" cy="215444"/>
          </a:xfrm>
          <a:prstGeom prst="rect">
            <a:avLst/>
          </a:prstGeom>
          <a:noFill/>
        </p:spPr>
        <p:txBody>
          <a:bodyPr wrap="square">
            <a:spAutoFit/>
          </a:bodyPr>
          <a:lstStyle/>
          <a:p>
            <a:r>
              <a:rPr lang="tr-TR" sz="800" dirty="0"/>
              <a:t>https://iq.opengenus.org/applications-of-random-forest/</a:t>
            </a:r>
          </a:p>
        </p:txBody>
      </p:sp>
    </p:spTree>
    <p:extLst>
      <p:ext uri="{BB962C8B-B14F-4D97-AF65-F5344CB8AC3E}">
        <p14:creationId xmlns:p14="http://schemas.microsoft.com/office/powerpoint/2010/main" val="66823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1">
            <a:extLst>
              <a:ext uri="{FF2B5EF4-FFF2-40B4-BE49-F238E27FC236}">
                <a16:creationId xmlns:a16="http://schemas.microsoft.com/office/drawing/2014/main" id="{C2B4349F-7DB8-D86A-37BF-5B6C753F4E1D}"/>
              </a:ext>
            </a:extLst>
          </p:cNvPr>
          <p:cNvGraphicFramePr>
            <a:graphicFrameLocks noGrp="1"/>
          </p:cNvGraphicFramePr>
          <p:nvPr>
            <p:extLst>
              <p:ext uri="{D42A27DB-BD31-4B8C-83A1-F6EECF244321}">
                <p14:modId xmlns:p14="http://schemas.microsoft.com/office/powerpoint/2010/main" val="1775626239"/>
              </p:ext>
            </p:extLst>
          </p:nvPr>
        </p:nvGraphicFramePr>
        <p:xfrm>
          <a:off x="1398493" y="2053188"/>
          <a:ext cx="9789460" cy="1798320"/>
        </p:xfrm>
        <a:graphic>
          <a:graphicData uri="http://schemas.openxmlformats.org/drawingml/2006/table">
            <a:tbl>
              <a:tblPr/>
              <a:tblGrid>
                <a:gridCol w="4894730">
                  <a:extLst>
                    <a:ext uri="{9D8B030D-6E8A-4147-A177-3AD203B41FA5}">
                      <a16:colId xmlns:a16="http://schemas.microsoft.com/office/drawing/2014/main" val="4080795464"/>
                    </a:ext>
                  </a:extLst>
                </a:gridCol>
                <a:gridCol w="4894730">
                  <a:extLst>
                    <a:ext uri="{9D8B030D-6E8A-4147-A177-3AD203B41FA5}">
                      <a16:colId xmlns:a16="http://schemas.microsoft.com/office/drawing/2014/main" val="2653436696"/>
                    </a:ext>
                  </a:extLst>
                </a:gridCol>
              </a:tblGrid>
              <a:tr h="0">
                <a:tc>
                  <a:txBody>
                    <a:bodyPr/>
                    <a:lstStyle/>
                    <a:p>
                      <a:pPr fontAlgn="b"/>
                      <a:r>
                        <a:rPr lang="tr-TR" sz="2000" b="1">
                          <a:effectLst/>
                        </a:rPr>
                        <a:t>Zayıf Yönler</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a:effectLst/>
                        </a:rPr>
                        <a:t>Güçlü Yönler</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98144699"/>
                  </a:ext>
                </a:extLst>
              </a:tr>
              <a:tr h="0">
                <a:tc>
                  <a:txBody>
                    <a:bodyPr/>
                    <a:lstStyle/>
                    <a:p>
                      <a:pPr fontAlgn="base"/>
                      <a:r>
                        <a:rPr lang="tr-TR" sz="2000" dirty="0">
                          <a:effectLst/>
                        </a:rPr>
                        <a:t>Eğitim süreci daha yavaş olabilir.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err="1">
                          <a:effectLst/>
                        </a:rPr>
                        <a:t>Overfitting'e</a:t>
                      </a:r>
                      <a:r>
                        <a:rPr lang="tr-TR" sz="2000" dirty="0">
                          <a:effectLst/>
                        </a:rPr>
                        <a:t> karşı dirençlidir ve genelleme yeteneği yüksektir.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7985525"/>
                  </a:ext>
                </a:extLst>
              </a:tr>
              <a:tr h="0">
                <a:tc>
                  <a:txBody>
                    <a:bodyPr/>
                    <a:lstStyle/>
                    <a:p>
                      <a:pPr fontAlgn="base"/>
                      <a:r>
                        <a:rPr lang="tr-TR" sz="2000" dirty="0">
                          <a:effectLst/>
                        </a:rPr>
                        <a:t>Yüksek ve düşük boyutlu veri setlerinde aynı performansı sağlamaz.</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Değişkenlerin önem derecesini belirleme yeteneğine sahiptir.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042812"/>
                  </a:ext>
                </a:extLst>
              </a:tr>
            </a:tbl>
          </a:graphicData>
        </a:graphic>
      </p:graphicFrame>
    </p:spTree>
    <p:extLst>
      <p:ext uri="{BB962C8B-B14F-4D97-AF65-F5344CB8AC3E}">
        <p14:creationId xmlns:p14="http://schemas.microsoft.com/office/powerpoint/2010/main" val="280889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Gözetimli Öğrenme</a:t>
            </a:r>
            <a:endParaRPr lang="en-US" sz="4000" b="1" dirty="0">
              <a:latin typeface="+mn-lt"/>
            </a:endParaRPr>
          </a:p>
        </p:txBody>
      </p:sp>
      <p:grpSp>
        <p:nvGrpSpPr>
          <p:cNvPr id="5" name="Grup 4">
            <a:extLst>
              <a:ext uri="{FF2B5EF4-FFF2-40B4-BE49-F238E27FC236}">
                <a16:creationId xmlns:a16="http://schemas.microsoft.com/office/drawing/2014/main" id="{285C61EE-32E5-5997-27FE-A4BE1C2A10F5}"/>
              </a:ext>
            </a:extLst>
          </p:cNvPr>
          <p:cNvGrpSpPr/>
          <p:nvPr/>
        </p:nvGrpSpPr>
        <p:grpSpPr>
          <a:xfrm>
            <a:off x="1936212" y="1525017"/>
            <a:ext cx="9127803" cy="5183778"/>
            <a:chOff x="618400" y="1511570"/>
            <a:chExt cx="9127803" cy="5183778"/>
          </a:xfrm>
        </p:grpSpPr>
        <p:pic>
          <p:nvPicPr>
            <p:cNvPr id="6" name="Resim 5">
              <a:extLst>
                <a:ext uri="{FF2B5EF4-FFF2-40B4-BE49-F238E27FC236}">
                  <a16:creationId xmlns:a16="http://schemas.microsoft.com/office/drawing/2014/main" id="{E459FC83-FB03-9477-9CC9-84B486D6099D}"/>
                </a:ext>
              </a:extLst>
            </p:cNvPr>
            <p:cNvPicPr>
              <a:picLocks noChangeAspect="1"/>
            </p:cNvPicPr>
            <p:nvPr/>
          </p:nvPicPr>
          <p:blipFill>
            <a:blip r:embed="rId3"/>
            <a:stretch>
              <a:fillRect/>
            </a:stretch>
          </p:blipFill>
          <p:spPr>
            <a:xfrm>
              <a:off x="618400" y="1698354"/>
              <a:ext cx="8210550" cy="4781550"/>
            </a:xfrm>
            <a:prstGeom prst="rect">
              <a:avLst/>
            </a:prstGeom>
          </p:spPr>
        </p:pic>
        <p:sp>
          <p:nvSpPr>
            <p:cNvPr id="10" name="Metin kutusu 9">
              <a:extLst>
                <a:ext uri="{FF2B5EF4-FFF2-40B4-BE49-F238E27FC236}">
                  <a16:creationId xmlns:a16="http://schemas.microsoft.com/office/drawing/2014/main" id="{7CA6067F-539C-5F48-2A4C-2BA4289F45C1}"/>
                </a:ext>
              </a:extLst>
            </p:cNvPr>
            <p:cNvSpPr txBox="1"/>
            <p:nvPr/>
          </p:nvSpPr>
          <p:spPr>
            <a:xfrm>
              <a:off x="618400" y="6479904"/>
              <a:ext cx="6097904" cy="215444"/>
            </a:xfrm>
            <a:prstGeom prst="rect">
              <a:avLst/>
            </a:prstGeom>
            <a:noFill/>
          </p:spPr>
          <p:txBody>
            <a:bodyPr wrap="square">
              <a:spAutoFit/>
            </a:bodyPr>
            <a:lstStyle/>
            <a:p>
              <a:r>
                <a:rPr lang="tr-TR" sz="800" dirty="0"/>
                <a:t>Referans: https://databasetown.com/supervised-learning-algorithms/</a:t>
              </a:r>
            </a:p>
          </p:txBody>
        </p:sp>
        <p:sp>
          <p:nvSpPr>
            <p:cNvPr id="11" name="Metin kutusu 10">
              <a:extLst>
                <a:ext uri="{FF2B5EF4-FFF2-40B4-BE49-F238E27FC236}">
                  <a16:creationId xmlns:a16="http://schemas.microsoft.com/office/drawing/2014/main" id="{A63A17C7-B63D-4E00-A817-AA3309068409}"/>
                </a:ext>
              </a:extLst>
            </p:cNvPr>
            <p:cNvSpPr txBox="1"/>
            <p:nvPr/>
          </p:nvSpPr>
          <p:spPr>
            <a:xfrm>
              <a:off x="1101722" y="1511570"/>
              <a:ext cx="1394934" cy="400110"/>
            </a:xfrm>
            <a:prstGeom prst="rect">
              <a:avLst/>
            </a:prstGeom>
            <a:noFill/>
          </p:spPr>
          <p:txBody>
            <a:bodyPr wrap="none" rtlCol="0">
              <a:spAutoFit/>
            </a:bodyPr>
            <a:lstStyle/>
            <a:p>
              <a:r>
                <a:rPr lang="tr-TR" sz="2000" b="1" dirty="0"/>
                <a:t>Etiketli Veri</a:t>
              </a:r>
            </a:p>
          </p:txBody>
        </p:sp>
        <p:sp>
          <p:nvSpPr>
            <p:cNvPr id="46" name="Metin kutusu 45">
              <a:extLst>
                <a:ext uri="{FF2B5EF4-FFF2-40B4-BE49-F238E27FC236}">
                  <a16:creationId xmlns:a16="http://schemas.microsoft.com/office/drawing/2014/main" id="{60847DE6-E1ED-7B36-E5DD-22239D5FAF13}"/>
                </a:ext>
              </a:extLst>
            </p:cNvPr>
            <p:cNvSpPr txBox="1"/>
            <p:nvPr/>
          </p:nvSpPr>
          <p:spPr>
            <a:xfrm>
              <a:off x="1292881" y="4546211"/>
              <a:ext cx="1073051" cy="400110"/>
            </a:xfrm>
            <a:prstGeom prst="rect">
              <a:avLst/>
            </a:prstGeom>
            <a:noFill/>
          </p:spPr>
          <p:txBody>
            <a:bodyPr wrap="none" rtlCol="0">
              <a:spAutoFit/>
            </a:bodyPr>
            <a:lstStyle/>
            <a:p>
              <a:r>
                <a:rPr lang="tr-TR" sz="2000" b="1" dirty="0"/>
                <a:t>Etiketler</a:t>
              </a:r>
            </a:p>
          </p:txBody>
        </p:sp>
        <p:sp>
          <p:nvSpPr>
            <p:cNvPr id="47" name="Metin kutusu 46">
              <a:extLst>
                <a:ext uri="{FF2B5EF4-FFF2-40B4-BE49-F238E27FC236}">
                  <a16:creationId xmlns:a16="http://schemas.microsoft.com/office/drawing/2014/main" id="{D74030FB-BBAC-9761-225F-04BD2E74BA62}"/>
                </a:ext>
              </a:extLst>
            </p:cNvPr>
            <p:cNvSpPr txBox="1"/>
            <p:nvPr/>
          </p:nvSpPr>
          <p:spPr>
            <a:xfrm>
              <a:off x="5643253" y="5757914"/>
              <a:ext cx="1252522" cy="400110"/>
            </a:xfrm>
            <a:prstGeom prst="rect">
              <a:avLst/>
            </a:prstGeom>
            <a:noFill/>
          </p:spPr>
          <p:txBody>
            <a:bodyPr wrap="none" rtlCol="0">
              <a:spAutoFit/>
            </a:bodyPr>
            <a:lstStyle/>
            <a:p>
              <a:r>
                <a:rPr lang="tr-TR" sz="2000" b="1" dirty="0"/>
                <a:t>Test Verisi</a:t>
              </a:r>
            </a:p>
          </p:txBody>
        </p:sp>
        <p:sp>
          <p:nvSpPr>
            <p:cNvPr id="48" name="Metin kutusu 47">
              <a:extLst>
                <a:ext uri="{FF2B5EF4-FFF2-40B4-BE49-F238E27FC236}">
                  <a16:creationId xmlns:a16="http://schemas.microsoft.com/office/drawing/2014/main" id="{57858C7A-D23E-B152-0176-1779B7DBA339}"/>
                </a:ext>
              </a:extLst>
            </p:cNvPr>
            <p:cNvSpPr txBox="1"/>
            <p:nvPr/>
          </p:nvSpPr>
          <p:spPr>
            <a:xfrm>
              <a:off x="5613432" y="2401304"/>
              <a:ext cx="965136" cy="400110"/>
            </a:xfrm>
            <a:prstGeom prst="rect">
              <a:avLst/>
            </a:prstGeom>
            <a:noFill/>
          </p:spPr>
          <p:txBody>
            <a:bodyPr wrap="none" rtlCol="0">
              <a:spAutoFit/>
            </a:bodyPr>
            <a:lstStyle/>
            <a:p>
              <a:r>
                <a:rPr lang="tr-TR" sz="2000" b="1" dirty="0"/>
                <a:t>Tahmin</a:t>
              </a:r>
            </a:p>
          </p:txBody>
        </p:sp>
        <p:sp>
          <p:nvSpPr>
            <p:cNvPr id="49" name="Metin kutusu 48">
              <a:extLst>
                <a:ext uri="{FF2B5EF4-FFF2-40B4-BE49-F238E27FC236}">
                  <a16:creationId xmlns:a16="http://schemas.microsoft.com/office/drawing/2014/main" id="{46906A8F-7A54-FF75-005C-516D1EDEFC13}"/>
                </a:ext>
              </a:extLst>
            </p:cNvPr>
            <p:cNvSpPr txBox="1"/>
            <p:nvPr/>
          </p:nvSpPr>
          <p:spPr>
            <a:xfrm>
              <a:off x="3926522" y="2053188"/>
              <a:ext cx="877163" cy="400110"/>
            </a:xfrm>
            <a:prstGeom prst="rect">
              <a:avLst/>
            </a:prstGeom>
            <a:noFill/>
          </p:spPr>
          <p:txBody>
            <a:bodyPr wrap="none" rtlCol="0">
              <a:spAutoFit/>
            </a:bodyPr>
            <a:lstStyle/>
            <a:p>
              <a:r>
                <a:rPr lang="tr-TR" sz="2000" b="1" dirty="0"/>
                <a:t>Model</a:t>
              </a:r>
            </a:p>
          </p:txBody>
        </p:sp>
        <p:sp>
          <p:nvSpPr>
            <p:cNvPr id="50" name="Metin kutusu 49">
              <a:extLst>
                <a:ext uri="{FF2B5EF4-FFF2-40B4-BE49-F238E27FC236}">
                  <a16:creationId xmlns:a16="http://schemas.microsoft.com/office/drawing/2014/main" id="{89DFD74F-350B-7C68-212E-C99A182B23BC}"/>
                </a:ext>
              </a:extLst>
            </p:cNvPr>
            <p:cNvSpPr txBox="1"/>
            <p:nvPr/>
          </p:nvSpPr>
          <p:spPr>
            <a:xfrm>
              <a:off x="8611662" y="2277107"/>
              <a:ext cx="836639" cy="400110"/>
            </a:xfrm>
            <a:prstGeom prst="rect">
              <a:avLst/>
            </a:prstGeom>
            <a:noFill/>
          </p:spPr>
          <p:txBody>
            <a:bodyPr wrap="none" rtlCol="0">
              <a:spAutoFit/>
            </a:bodyPr>
            <a:lstStyle/>
            <a:p>
              <a:r>
                <a:rPr lang="tr-TR" sz="2000" b="1" dirty="0"/>
                <a:t>Havuç</a:t>
              </a:r>
            </a:p>
          </p:txBody>
        </p:sp>
        <p:sp>
          <p:nvSpPr>
            <p:cNvPr id="51" name="Metin kutusu 50">
              <a:extLst>
                <a:ext uri="{FF2B5EF4-FFF2-40B4-BE49-F238E27FC236}">
                  <a16:creationId xmlns:a16="http://schemas.microsoft.com/office/drawing/2014/main" id="{451C1821-27CE-BF65-9B86-702B305FF405}"/>
                </a:ext>
              </a:extLst>
            </p:cNvPr>
            <p:cNvSpPr txBox="1"/>
            <p:nvPr/>
          </p:nvSpPr>
          <p:spPr>
            <a:xfrm>
              <a:off x="8611661" y="2912967"/>
              <a:ext cx="750526" cy="400110"/>
            </a:xfrm>
            <a:prstGeom prst="rect">
              <a:avLst/>
            </a:prstGeom>
            <a:noFill/>
          </p:spPr>
          <p:txBody>
            <a:bodyPr wrap="none" rtlCol="0">
              <a:spAutoFit/>
            </a:bodyPr>
            <a:lstStyle/>
            <a:p>
              <a:r>
                <a:rPr lang="tr-TR" sz="2000" b="1" dirty="0"/>
                <a:t>Biber</a:t>
              </a:r>
            </a:p>
          </p:txBody>
        </p:sp>
        <p:sp>
          <p:nvSpPr>
            <p:cNvPr id="52" name="Metin kutusu 51">
              <a:extLst>
                <a:ext uri="{FF2B5EF4-FFF2-40B4-BE49-F238E27FC236}">
                  <a16:creationId xmlns:a16="http://schemas.microsoft.com/office/drawing/2014/main" id="{D95F29F5-C90A-49BA-3B57-7AD10704988F}"/>
                </a:ext>
              </a:extLst>
            </p:cNvPr>
            <p:cNvSpPr txBox="1"/>
            <p:nvPr/>
          </p:nvSpPr>
          <p:spPr>
            <a:xfrm>
              <a:off x="8611662" y="3626293"/>
              <a:ext cx="1134541" cy="400110"/>
            </a:xfrm>
            <a:prstGeom prst="rect">
              <a:avLst/>
            </a:prstGeom>
            <a:noFill/>
          </p:spPr>
          <p:txBody>
            <a:bodyPr wrap="none" rtlCol="0">
              <a:spAutoFit/>
            </a:bodyPr>
            <a:lstStyle/>
            <a:p>
              <a:r>
                <a:rPr lang="tr-TR" sz="2000" b="1" dirty="0"/>
                <a:t>Domates</a:t>
              </a:r>
            </a:p>
          </p:txBody>
        </p:sp>
      </p:grpSp>
    </p:spTree>
    <p:extLst>
      <p:ext uri="{BB962C8B-B14F-4D97-AF65-F5344CB8AC3E}">
        <p14:creationId xmlns:p14="http://schemas.microsoft.com/office/powerpoint/2010/main" val="1368262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2008510434"/>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Lojistik Regresyon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9584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Lojistik Regresyon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2677656"/>
          </a:xfrm>
          <a:prstGeom prst="rect">
            <a:avLst/>
          </a:prstGeom>
          <a:noFill/>
        </p:spPr>
        <p:txBody>
          <a:bodyPr wrap="square">
            <a:spAutoFit/>
          </a:bodyPr>
          <a:lstStyle/>
          <a:p>
            <a:pPr marL="342900" indent="-342900">
              <a:buFont typeface="Arial" panose="020B0604020202020204" pitchFamily="34" charset="0"/>
              <a:buChar char="•"/>
            </a:pPr>
            <a:r>
              <a:rPr lang="tr-TR" sz="2400" dirty="0"/>
              <a:t>Lojistik Regresyon </a:t>
            </a:r>
          </a:p>
          <a:p>
            <a:pPr marL="342900" indent="-342900">
              <a:buFont typeface="Arial" panose="020B0604020202020204" pitchFamily="34" charset="0"/>
              <a:buChar char="•"/>
            </a:pPr>
            <a:r>
              <a:rPr lang="tr-TR" sz="2400" dirty="0"/>
              <a:t>Lojistik Regresyon Tahmini</a:t>
            </a:r>
          </a:p>
          <a:p>
            <a:pPr marL="342900" indent="-342900">
              <a:buFont typeface="Arial" panose="020B0604020202020204" pitchFamily="34" charset="0"/>
              <a:buChar char="•"/>
            </a:pPr>
            <a:r>
              <a:rPr lang="tr-TR" sz="2400" dirty="0"/>
              <a:t>Lojistik Regresyon Eğitimi</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Lojistik Regresyon </a:t>
            </a:r>
            <a:r>
              <a:rPr lang="tr-TR" sz="2400" dirty="0" err="1"/>
              <a:t>Hiperparametreleri</a:t>
            </a:r>
            <a:endParaRPr lang="tr-TR" sz="2400" dirty="0"/>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p:txBody>
      </p:sp>
      <p:pic>
        <p:nvPicPr>
          <p:cNvPr id="3" name="Resim 2">
            <a:extLst>
              <a:ext uri="{FF2B5EF4-FFF2-40B4-BE49-F238E27FC236}">
                <a16:creationId xmlns:a16="http://schemas.microsoft.com/office/drawing/2014/main" id="{00B509E3-F31C-B19B-B2AA-0DE75E128952}"/>
              </a:ext>
            </a:extLst>
          </p:cNvPr>
          <p:cNvPicPr>
            <a:picLocks noChangeAspect="1"/>
          </p:cNvPicPr>
          <p:nvPr/>
        </p:nvPicPr>
        <p:blipFill>
          <a:blip r:embed="rId3"/>
          <a:stretch>
            <a:fillRect/>
          </a:stretch>
        </p:blipFill>
        <p:spPr>
          <a:xfrm>
            <a:off x="831266" y="1659955"/>
            <a:ext cx="4238048" cy="2863384"/>
          </a:xfrm>
          <a:prstGeom prst="rect">
            <a:avLst/>
          </a:prstGeom>
        </p:spPr>
      </p:pic>
    </p:spTree>
    <p:extLst>
      <p:ext uri="{BB962C8B-B14F-4D97-AF65-F5344CB8AC3E}">
        <p14:creationId xmlns:p14="http://schemas.microsoft.com/office/powerpoint/2010/main" val="46157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Lojistik Regresyon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285750" indent="-285750">
              <a:buFont typeface="Arial" panose="020B0604020202020204" pitchFamily="34" charset="0"/>
              <a:buChar char="•"/>
            </a:pPr>
            <a:r>
              <a:rPr lang="tr-TR" sz="2000" dirty="0" err="1"/>
              <a:t>Lojistic</a:t>
            </a:r>
            <a:r>
              <a:rPr lang="tr-TR" sz="2000" dirty="0"/>
              <a:t> regresyon, istatistik ve makine öğrenmesi alanlarında sınıflandırma problemlerini çözmek için kullanılan bir yöntemdir. </a:t>
            </a:r>
          </a:p>
          <a:p>
            <a:pPr marL="285750" indent="-285750">
              <a:buFont typeface="Arial" panose="020B0604020202020204" pitchFamily="34" charset="0"/>
              <a:buChar char="•"/>
            </a:pPr>
            <a:r>
              <a:rPr lang="tr-TR" sz="2000" dirty="0"/>
              <a:t>Genellikle bağımlı değişkenin kategorik olduğu durumlarda kullanılır. </a:t>
            </a:r>
          </a:p>
          <a:p>
            <a:pPr marL="285750" indent="-285750">
              <a:buFont typeface="Arial" panose="020B0604020202020204" pitchFamily="34" charset="0"/>
              <a:buChar char="•"/>
            </a:pPr>
            <a:r>
              <a:rPr lang="tr-TR" sz="2000" dirty="0"/>
              <a:t>Örneğin, bir müşterinin bir ürünü satın alıp almama olasılığını tahmin etmek gibi durumlarda kullanılabilir.</a:t>
            </a:r>
          </a:p>
        </p:txBody>
      </p:sp>
      <p:pic>
        <p:nvPicPr>
          <p:cNvPr id="10242" name="Picture 2" descr="Logistic Regression">
            <a:extLst>
              <a:ext uri="{FF2B5EF4-FFF2-40B4-BE49-F238E27FC236}">
                <a16:creationId xmlns:a16="http://schemas.microsoft.com/office/drawing/2014/main" id="{390EF19C-1AC3-3238-8EAF-B9284044C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83" y="3331759"/>
            <a:ext cx="5724834" cy="3067950"/>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58144643-F397-AD56-FDE8-2C8FB8AA878F}"/>
              </a:ext>
            </a:extLst>
          </p:cNvPr>
          <p:cNvSpPr txBox="1"/>
          <p:nvPr/>
        </p:nvSpPr>
        <p:spPr>
          <a:xfrm>
            <a:off x="4985497" y="6184265"/>
            <a:ext cx="6098240" cy="215444"/>
          </a:xfrm>
          <a:prstGeom prst="rect">
            <a:avLst/>
          </a:prstGeom>
          <a:noFill/>
        </p:spPr>
        <p:txBody>
          <a:bodyPr wrap="square">
            <a:spAutoFit/>
          </a:bodyPr>
          <a:lstStyle/>
          <a:p>
            <a:r>
              <a:rPr lang="tr-TR" sz="800" dirty="0"/>
              <a:t>https://saedsayad.com/logistic_regression.htm</a:t>
            </a:r>
          </a:p>
        </p:txBody>
      </p:sp>
    </p:spTree>
    <p:extLst>
      <p:ext uri="{BB962C8B-B14F-4D97-AF65-F5344CB8AC3E}">
        <p14:creationId xmlns:p14="http://schemas.microsoft.com/office/powerpoint/2010/main" val="149845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Lojistik Regresyon Tahmini </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707886"/>
          </a:xfrm>
          <a:prstGeom prst="rect">
            <a:avLst/>
          </a:prstGeom>
          <a:noFill/>
        </p:spPr>
        <p:txBody>
          <a:bodyPr wrap="square">
            <a:spAutoFit/>
          </a:bodyPr>
          <a:lstStyle/>
          <a:p>
            <a:pPr marL="285750" indent="-285750">
              <a:buFont typeface="Arial" panose="020B0604020202020204" pitchFamily="34" charset="0"/>
              <a:buChar char="•"/>
            </a:pPr>
            <a:r>
              <a:rPr lang="tr-TR" sz="2000" dirty="0"/>
              <a:t>İleri Yayılım (</a:t>
            </a:r>
            <a:r>
              <a:rPr lang="tr-TR" sz="2000" dirty="0" err="1"/>
              <a:t>Forward</a:t>
            </a:r>
            <a:r>
              <a:rPr lang="tr-TR" sz="2000" dirty="0"/>
              <a:t> </a:t>
            </a:r>
            <a:r>
              <a:rPr lang="tr-TR" sz="2000" dirty="0" err="1"/>
              <a:t>Propagation</a:t>
            </a:r>
            <a:r>
              <a:rPr lang="tr-TR" sz="2000" dirty="0"/>
              <a:t>)</a:t>
            </a:r>
          </a:p>
          <a:p>
            <a:endParaRPr lang="tr-TR" sz="2000" dirty="0"/>
          </a:p>
        </p:txBody>
      </p:sp>
      <p:pic>
        <p:nvPicPr>
          <p:cNvPr id="7" name="Resim 6">
            <a:extLst>
              <a:ext uri="{FF2B5EF4-FFF2-40B4-BE49-F238E27FC236}">
                <a16:creationId xmlns:a16="http://schemas.microsoft.com/office/drawing/2014/main" id="{A1C9A296-4F3B-D554-C60C-FBC8FA974380}"/>
              </a:ext>
            </a:extLst>
          </p:cNvPr>
          <p:cNvPicPr>
            <a:picLocks noChangeAspect="1"/>
          </p:cNvPicPr>
          <p:nvPr/>
        </p:nvPicPr>
        <p:blipFill>
          <a:blip r:embed="rId3"/>
          <a:stretch>
            <a:fillRect/>
          </a:stretch>
        </p:blipFill>
        <p:spPr>
          <a:xfrm>
            <a:off x="1949823" y="2573571"/>
            <a:ext cx="8292353" cy="3717262"/>
          </a:xfrm>
          <a:prstGeom prst="rect">
            <a:avLst/>
          </a:prstGeom>
        </p:spPr>
      </p:pic>
      <p:sp>
        <p:nvSpPr>
          <p:cNvPr id="10" name="Metin kutusu 9">
            <a:extLst>
              <a:ext uri="{FF2B5EF4-FFF2-40B4-BE49-F238E27FC236}">
                <a16:creationId xmlns:a16="http://schemas.microsoft.com/office/drawing/2014/main" id="{43CFEB37-E1E0-AE84-C597-DDA7CC539D59}"/>
              </a:ext>
            </a:extLst>
          </p:cNvPr>
          <p:cNvSpPr txBox="1"/>
          <p:nvPr/>
        </p:nvSpPr>
        <p:spPr>
          <a:xfrm>
            <a:off x="3145021" y="6249323"/>
            <a:ext cx="6098240" cy="215444"/>
          </a:xfrm>
          <a:prstGeom prst="rect">
            <a:avLst/>
          </a:prstGeom>
          <a:noFill/>
        </p:spPr>
        <p:txBody>
          <a:bodyPr wrap="square">
            <a:spAutoFit/>
          </a:bodyPr>
          <a:lstStyle/>
          <a:p>
            <a:r>
              <a:rPr lang="tr-TR" sz="800" dirty="0"/>
              <a:t>https://theopetunde.medium.com/a-step-by-step-tutorial-on-coding-neural-network-logistic-regression-model-from-scratch-5f9025bd3d6</a:t>
            </a:r>
          </a:p>
        </p:txBody>
      </p:sp>
    </p:spTree>
    <p:extLst>
      <p:ext uri="{BB962C8B-B14F-4D97-AF65-F5344CB8AC3E}">
        <p14:creationId xmlns:p14="http://schemas.microsoft.com/office/powerpoint/2010/main" val="156175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Lojistik Regresyon Eğitimi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285750" indent="-285750">
              <a:buFont typeface="Arial" panose="020B0604020202020204" pitchFamily="34" charset="0"/>
              <a:buChar char="•"/>
            </a:pPr>
            <a:r>
              <a:rPr lang="tr-TR" sz="2000" dirty="0"/>
              <a:t>Ağırlık ve </a:t>
            </a:r>
            <a:r>
              <a:rPr lang="tr-TR" sz="2000" dirty="0" err="1"/>
              <a:t>Biaslerin</a:t>
            </a:r>
            <a:r>
              <a:rPr lang="tr-TR" sz="2000" dirty="0"/>
              <a:t> Başlatılması</a:t>
            </a:r>
          </a:p>
          <a:p>
            <a:pPr marL="285750" indent="-285750">
              <a:buFont typeface="Arial" panose="020B0604020202020204" pitchFamily="34" charset="0"/>
              <a:buChar char="•"/>
            </a:pPr>
            <a:r>
              <a:rPr lang="tr-TR" sz="2000" dirty="0"/>
              <a:t>İleri Yayılım (</a:t>
            </a:r>
            <a:r>
              <a:rPr lang="tr-TR" sz="2000" dirty="0" err="1"/>
              <a:t>Forward</a:t>
            </a:r>
            <a:r>
              <a:rPr lang="tr-TR" sz="2000" dirty="0"/>
              <a:t> </a:t>
            </a:r>
            <a:r>
              <a:rPr lang="tr-TR" sz="2000" dirty="0" err="1"/>
              <a:t>Propagation</a:t>
            </a:r>
            <a:r>
              <a:rPr lang="tr-TR" sz="2000" dirty="0"/>
              <a:t>)</a:t>
            </a:r>
          </a:p>
          <a:p>
            <a:pPr marL="285750" indent="-285750">
              <a:buFont typeface="Arial" panose="020B0604020202020204" pitchFamily="34" charset="0"/>
              <a:buChar char="•"/>
            </a:pPr>
            <a:r>
              <a:rPr lang="tr-TR" sz="2000" dirty="0" err="1"/>
              <a:t>Loss</a:t>
            </a:r>
            <a:r>
              <a:rPr lang="tr-TR" sz="2000" dirty="0"/>
              <a:t> Fonksiyonunun Hesaplanması</a:t>
            </a:r>
          </a:p>
          <a:p>
            <a:pPr marL="285750" indent="-285750">
              <a:buFont typeface="Arial" panose="020B0604020202020204" pitchFamily="34" charset="0"/>
              <a:buChar char="•"/>
            </a:pPr>
            <a:r>
              <a:rPr lang="tr-TR" sz="2000" dirty="0"/>
              <a:t>Geri Yayılım (</a:t>
            </a:r>
            <a:r>
              <a:rPr lang="tr-TR" sz="2000" dirty="0" err="1"/>
              <a:t>Backward</a:t>
            </a:r>
            <a:r>
              <a:rPr lang="tr-TR" sz="2000" dirty="0"/>
              <a:t> </a:t>
            </a:r>
            <a:r>
              <a:rPr lang="tr-TR" sz="2000" dirty="0" err="1"/>
              <a:t>Propagation</a:t>
            </a:r>
            <a:r>
              <a:rPr lang="tr-TR" sz="2000" dirty="0"/>
              <a:t>)</a:t>
            </a:r>
          </a:p>
          <a:p>
            <a:pPr marL="285750" indent="-285750">
              <a:buFont typeface="Arial" panose="020B0604020202020204" pitchFamily="34" charset="0"/>
              <a:buChar char="•"/>
            </a:pPr>
            <a:r>
              <a:rPr lang="tr-TR" sz="2000" dirty="0"/>
              <a:t>Ağırlıkların Güncellenmesi</a:t>
            </a:r>
          </a:p>
        </p:txBody>
      </p:sp>
      <p:sp>
        <p:nvSpPr>
          <p:cNvPr id="3" name="Metin kutusu 2">
            <a:extLst>
              <a:ext uri="{FF2B5EF4-FFF2-40B4-BE49-F238E27FC236}">
                <a16:creationId xmlns:a16="http://schemas.microsoft.com/office/drawing/2014/main" id="{3F4B6A74-4D3D-1102-2782-5FBF01D12310}"/>
              </a:ext>
            </a:extLst>
          </p:cNvPr>
          <p:cNvSpPr txBox="1"/>
          <p:nvPr/>
        </p:nvSpPr>
        <p:spPr>
          <a:xfrm>
            <a:off x="-2240" y="6629393"/>
            <a:ext cx="6098240" cy="215444"/>
          </a:xfrm>
          <a:prstGeom prst="rect">
            <a:avLst/>
          </a:prstGeom>
          <a:noFill/>
        </p:spPr>
        <p:txBody>
          <a:bodyPr wrap="square">
            <a:spAutoFit/>
          </a:bodyPr>
          <a:lstStyle/>
          <a:p>
            <a:r>
              <a:rPr lang="tr-TR" sz="800" dirty="0"/>
              <a:t>https://datahacker.rs/004-machine-learning-logistic-regression-model/</a:t>
            </a:r>
          </a:p>
        </p:txBody>
      </p:sp>
      <p:pic>
        <p:nvPicPr>
          <p:cNvPr id="6" name="Resim 5">
            <a:extLst>
              <a:ext uri="{FF2B5EF4-FFF2-40B4-BE49-F238E27FC236}">
                <a16:creationId xmlns:a16="http://schemas.microsoft.com/office/drawing/2014/main" id="{98EDB3D3-F139-C7BA-F78E-C5B732179B0B}"/>
              </a:ext>
            </a:extLst>
          </p:cNvPr>
          <p:cNvPicPr>
            <a:picLocks noChangeAspect="1"/>
          </p:cNvPicPr>
          <p:nvPr/>
        </p:nvPicPr>
        <p:blipFill>
          <a:blip r:embed="rId3"/>
          <a:stretch>
            <a:fillRect/>
          </a:stretch>
        </p:blipFill>
        <p:spPr>
          <a:xfrm>
            <a:off x="4737791" y="1565297"/>
            <a:ext cx="7351059" cy="3388755"/>
          </a:xfrm>
          <a:prstGeom prst="rect">
            <a:avLst/>
          </a:prstGeom>
        </p:spPr>
      </p:pic>
    </p:spTree>
    <p:extLst>
      <p:ext uri="{BB962C8B-B14F-4D97-AF65-F5344CB8AC3E}">
        <p14:creationId xmlns:p14="http://schemas.microsoft.com/office/powerpoint/2010/main" val="22676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pic>
        <p:nvPicPr>
          <p:cNvPr id="2" name="Resim 1">
            <a:extLst>
              <a:ext uri="{FF2B5EF4-FFF2-40B4-BE49-F238E27FC236}">
                <a16:creationId xmlns:a16="http://schemas.microsoft.com/office/drawing/2014/main" id="{58B4EB9B-4E57-179F-304F-F76496610D23}"/>
              </a:ext>
            </a:extLst>
          </p:cNvPr>
          <p:cNvPicPr>
            <a:picLocks noChangeAspect="1"/>
          </p:cNvPicPr>
          <p:nvPr/>
        </p:nvPicPr>
        <p:blipFill>
          <a:blip r:embed="rId3"/>
          <a:stretch>
            <a:fillRect/>
          </a:stretch>
        </p:blipFill>
        <p:spPr>
          <a:xfrm>
            <a:off x="4536085" y="1659955"/>
            <a:ext cx="7351059" cy="3388755"/>
          </a:xfrm>
          <a:prstGeom prst="rect">
            <a:avLst/>
          </a:prstGeom>
        </p:spPr>
      </p:pic>
    </p:spTree>
    <p:extLst>
      <p:ext uri="{BB962C8B-B14F-4D97-AF65-F5344CB8AC3E}">
        <p14:creationId xmlns:p14="http://schemas.microsoft.com/office/powerpoint/2010/main" val="65460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Lojistik Regresyon </a:t>
            </a:r>
            <a:r>
              <a:rPr lang="tr-TR" sz="4000" b="1" dirty="0" err="1">
                <a:latin typeface="+mn-lt"/>
              </a:rPr>
              <a:t>Hiperparametreleri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dirty="0" err="1"/>
              <a:t>Penalty</a:t>
            </a:r>
            <a:r>
              <a:rPr lang="tr-TR" sz="2000" dirty="0"/>
              <a:t> (Cezalandırma)</a:t>
            </a:r>
          </a:p>
          <a:p>
            <a:pPr marL="342900" indent="-342900">
              <a:buFont typeface="Arial" panose="020B0604020202020204" pitchFamily="34" charset="0"/>
              <a:buChar char="•"/>
            </a:pPr>
            <a:r>
              <a:rPr lang="tr-TR" sz="2000" dirty="0"/>
              <a:t>C (Cezalandırma Katsayısı)</a:t>
            </a:r>
          </a:p>
          <a:p>
            <a:pPr marL="342900" indent="-342900">
              <a:buFont typeface="Arial" panose="020B0604020202020204" pitchFamily="34" charset="0"/>
              <a:buChar char="•"/>
            </a:pPr>
            <a:r>
              <a:rPr lang="tr-TR" sz="2000" dirty="0" err="1"/>
              <a:t>Solver</a:t>
            </a:r>
            <a:r>
              <a:rPr lang="tr-TR" sz="2000" dirty="0"/>
              <a:t> (Çözücü)</a:t>
            </a:r>
          </a:p>
          <a:p>
            <a:pPr marL="342900" indent="-342900">
              <a:buFont typeface="Arial" panose="020B0604020202020204" pitchFamily="34" charset="0"/>
              <a:buChar char="•"/>
            </a:pPr>
            <a:r>
              <a:rPr lang="tr-TR" sz="2000" dirty="0" err="1"/>
              <a:t>Max</a:t>
            </a:r>
            <a:r>
              <a:rPr lang="tr-TR" sz="2000" dirty="0"/>
              <a:t> </a:t>
            </a:r>
            <a:r>
              <a:rPr lang="tr-TR" sz="2000" dirty="0" err="1"/>
              <a:t>Iterations</a:t>
            </a:r>
            <a:r>
              <a:rPr lang="tr-TR" sz="2000" dirty="0"/>
              <a:t> (Maksimum İterasyonlar)</a:t>
            </a:r>
          </a:p>
          <a:p>
            <a:pPr marL="342900" indent="-342900">
              <a:buFont typeface="Arial" panose="020B0604020202020204" pitchFamily="34" charset="0"/>
              <a:buChar char="•"/>
            </a:pPr>
            <a:r>
              <a:rPr lang="tr-TR" sz="2000" dirty="0"/>
              <a:t>Class </a:t>
            </a:r>
            <a:r>
              <a:rPr lang="tr-TR" sz="2000" dirty="0" err="1"/>
              <a:t>Weight</a:t>
            </a:r>
            <a:r>
              <a:rPr lang="tr-TR" sz="2000" dirty="0"/>
              <a:t> (Sınıf Ağırlığı)</a:t>
            </a:r>
          </a:p>
          <a:p>
            <a:pPr marL="342900" indent="-342900">
              <a:buFont typeface="Arial" panose="020B0604020202020204" pitchFamily="34" charset="0"/>
              <a:buChar char="•"/>
            </a:pPr>
            <a:endParaRPr lang="tr-TR" sz="2000" dirty="0"/>
          </a:p>
        </p:txBody>
      </p:sp>
    </p:spTree>
    <p:extLst>
      <p:ext uri="{BB962C8B-B14F-4D97-AF65-F5344CB8AC3E}">
        <p14:creationId xmlns:p14="http://schemas.microsoft.com/office/powerpoint/2010/main" val="315319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342900" indent="-342900">
              <a:buFont typeface="Arial" panose="020B0604020202020204" pitchFamily="34" charset="0"/>
              <a:buChar char="•"/>
            </a:pPr>
            <a:r>
              <a:rPr lang="tr-TR" sz="2000" dirty="0"/>
              <a:t>Tıp ve Sağlık</a:t>
            </a:r>
          </a:p>
          <a:p>
            <a:pPr marL="342900" indent="-342900">
              <a:buFont typeface="Arial" panose="020B0604020202020204" pitchFamily="34" charset="0"/>
              <a:buChar char="•"/>
            </a:pPr>
            <a:r>
              <a:rPr lang="tr-TR" sz="2000" dirty="0"/>
              <a:t>Finans</a:t>
            </a:r>
          </a:p>
          <a:p>
            <a:pPr marL="342900" indent="-342900">
              <a:buFont typeface="Arial" panose="020B0604020202020204" pitchFamily="34" charset="0"/>
              <a:buChar char="•"/>
            </a:pPr>
            <a:r>
              <a:rPr lang="tr-TR" sz="2000" dirty="0"/>
              <a:t>İnsan Kaynakları</a:t>
            </a:r>
          </a:p>
          <a:p>
            <a:pPr marL="342900" indent="-342900">
              <a:buFont typeface="Arial" panose="020B0604020202020204" pitchFamily="34" charset="0"/>
              <a:buChar char="•"/>
            </a:pPr>
            <a:endParaRPr lang="tr-TR" sz="2000" dirty="0"/>
          </a:p>
        </p:txBody>
      </p:sp>
    </p:spTree>
    <p:extLst>
      <p:ext uri="{BB962C8B-B14F-4D97-AF65-F5344CB8AC3E}">
        <p14:creationId xmlns:p14="http://schemas.microsoft.com/office/powerpoint/2010/main" val="152298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3" name="Tablo 2">
            <a:extLst>
              <a:ext uri="{FF2B5EF4-FFF2-40B4-BE49-F238E27FC236}">
                <a16:creationId xmlns:a16="http://schemas.microsoft.com/office/drawing/2014/main" id="{D434CF0E-ADD8-B0B7-E919-62729F6D608C}"/>
              </a:ext>
            </a:extLst>
          </p:cNvPr>
          <p:cNvGraphicFramePr>
            <a:graphicFrameLocks noGrp="1"/>
          </p:cNvGraphicFramePr>
          <p:nvPr>
            <p:extLst>
              <p:ext uri="{D42A27DB-BD31-4B8C-83A1-F6EECF244321}">
                <p14:modId xmlns:p14="http://schemas.microsoft.com/office/powerpoint/2010/main" val="2964672856"/>
              </p:ext>
            </p:extLst>
          </p:nvPr>
        </p:nvGraphicFramePr>
        <p:xfrm>
          <a:off x="779709" y="1772118"/>
          <a:ext cx="11067150" cy="3241392"/>
        </p:xfrm>
        <a:graphic>
          <a:graphicData uri="http://schemas.openxmlformats.org/drawingml/2006/table">
            <a:tbl>
              <a:tblPr/>
              <a:tblGrid>
                <a:gridCol w="2124856">
                  <a:extLst>
                    <a:ext uri="{9D8B030D-6E8A-4147-A177-3AD203B41FA5}">
                      <a16:colId xmlns:a16="http://schemas.microsoft.com/office/drawing/2014/main" val="1097424827"/>
                    </a:ext>
                  </a:extLst>
                </a:gridCol>
                <a:gridCol w="4881282">
                  <a:extLst>
                    <a:ext uri="{9D8B030D-6E8A-4147-A177-3AD203B41FA5}">
                      <a16:colId xmlns:a16="http://schemas.microsoft.com/office/drawing/2014/main" val="3826241905"/>
                    </a:ext>
                  </a:extLst>
                </a:gridCol>
                <a:gridCol w="4061012">
                  <a:extLst>
                    <a:ext uri="{9D8B030D-6E8A-4147-A177-3AD203B41FA5}">
                      <a16:colId xmlns:a16="http://schemas.microsoft.com/office/drawing/2014/main" val="1160838806"/>
                    </a:ext>
                  </a:extLst>
                </a:gridCol>
              </a:tblGrid>
              <a:tr h="317449">
                <a:tc>
                  <a:txBody>
                    <a:bodyPr/>
                    <a:lstStyle/>
                    <a:p>
                      <a:pPr fontAlgn="b"/>
                      <a:r>
                        <a:rPr lang="tr-TR" sz="2000" b="1">
                          <a:effectLst/>
                        </a:rPr>
                        <a:t>Özellikler</a:t>
                      </a:r>
                    </a:p>
                  </a:txBody>
                  <a:tcPr marL="48348" marR="48348" marT="24174" marB="24174"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a:effectLst/>
                        </a:rPr>
                        <a:t>Zayıf Yönler</a:t>
                      </a:r>
                    </a:p>
                  </a:txBody>
                  <a:tcPr marL="48348" marR="48348" marT="24174" marB="24174"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a:effectLst/>
                        </a:rPr>
                        <a:t>Güçlü Yönler</a:t>
                      </a:r>
                    </a:p>
                  </a:txBody>
                  <a:tcPr marL="48348" marR="48348" marT="24174" marB="24174"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85381620"/>
                  </a:ext>
                </a:extLst>
              </a:tr>
              <a:tr h="317449">
                <a:tc>
                  <a:txBody>
                    <a:bodyPr/>
                    <a:lstStyle/>
                    <a:p>
                      <a:pPr fontAlgn="base"/>
                      <a:r>
                        <a:rPr lang="tr-TR" sz="2000">
                          <a:effectLst/>
                        </a:rPr>
                        <a:t>Yapı</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tr-TR" sz="2000" dirty="0">
                          <a:effectLst/>
                        </a:rPr>
                        <a:t>Lineer modeldir, karmaşık ilişkileri modelleyemez.</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tr-TR" sz="2000" dirty="0">
                          <a:effectLst/>
                        </a:rPr>
                        <a:t>Basit ve yüksek </a:t>
                      </a:r>
                      <a:r>
                        <a:rPr lang="tr-TR" sz="2000" dirty="0" err="1">
                          <a:effectLst/>
                        </a:rPr>
                        <a:t>yorumlanabilirlik</a:t>
                      </a:r>
                      <a:r>
                        <a:rPr lang="tr-TR" sz="2000" dirty="0">
                          <a:effectLst/>
                        </a:rPr>
                        <a:t> sağlar.</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42920390"/>
                  </a:ext>
                </a:extLst>
              </a:tr>
              <a:tr h="658206">
                <a:tc>
                  <a:txBody>
                    <a:bodyPr/>
                    <a:lstStyle/>
                    <a:p>
                      <a:pPr fontAlgn="base"/>
                      <a:r>
                        <a:rPr lang="tr-TR" sz="2000">
                          <a:effectLst/>
                        </a:rPr>
                        <a:t>Overfitting Riski</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tr-TR" sz="2000" dirty="0">
                          <a:effectLst/>
                        </a:rPr>
                        <a:t>Büyük özellik setleriyle ve yüksek boyutlu veri setleriyle eğitildiğinde aşırı uydurmaya eğilimlidir.</a:t>
                      </a:r>
                    </a:p>
                    <a:p>
                      <a:pPr fontAlgn="base"/>
                      <a:endParaRPr lang="tr-TR" sz="2000" dirty="0">
                        <a:effectLst/>
                      </a:endParaRP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err="1">
                          <a:effectLst/>
                        </a:rPr>
                        <a:t>Regülarizasyon</a:t>
                      </a:r>
                      <a:r>
                        <a:rPr lang="tr-TR" sz="2000" dirty="0">
                          <a:effectLst/>
                        </a:rPr>
                        <a:t> ile kontrol edilebilir.</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49982243"/>
                  </a:ext>
                </a:extLst>
              </a:tr>
              <a:tr h="591437">
                <a:tc>
                  <a:txBody>
                    <a:bodyPr/>
                    <a:lstStyle/>
                    <a:p>
                      <a:pPr fontAlgn="base"/>
                      <a:r>
                        <a:rPr lang="tr-TR" sz="2000">
                          <a:effectLst/>
                        </a:rPr>
                        <a:t>Çıktılar</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tr-TR" sz="2000" dirty="0">
                          <a:effectLst/>
                        </a:rPr>
                        <a:t>Sınıflandırma problemlerine odaklanır, regresyon problemleri için uygun değildir.</a:t>
                      </a: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tr-TR" sz="2000" dirty="0">
                          <a:effectLst/>
                        </a:rPr>
                        <a:t>Sınıf olasılıklarını ve sınıf tahminlerini sağlar.</a:t>
                      </a:r>
                    </a:p>
                    <a:p>
                      <a:pPr fontAlgn="base"/>
                      <a:endParaRPr lang="tr-TR" sz="2000" dirty="0">
                        <a:effectLst/>
                      </a:endParaRPr>
                    </a:p>
                  </a:txBody>
                  <a:tcPr marL="48348" marR="48348" marT="24174" marB="24174"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91414619"/>
                  </a:ext>
                </a:extLst>
              </a:tr>
            </a:tbl>
          </a:graphicData>
        </a:graphic>
      </p:graphicFrame>
    </p:spTree>
    <p:extLst>
      <p:ext uri="{BB962C8B-B14F-4D97-AF65-F5344CB8AC3E}">
        <p14:creationId xmlns:p14="http://schemas.microsoft.com/office/powerpoint/2010/main" val="3740330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3334714243"/>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Destek Vektör Makinesi</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0438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Gözetimli Öğrenme Algoritmaları</a:t>
            </a:r>
            <a:endParaRPr lang="en-US" sz="4000" b="1" dirty="0">
              <a:latin typeface="+mn-lt"/>
            </a:endParaRPr>
          </a:p>
        </p:txBody>
      </p:sp>
      <p:sp>
        <p:nvSpPr>
          <p:cNvPr id="2" name="Metin kutusu 1">
            <a:extLst>
              <a:ext uri="{FF2B5EF4-FFF2-40B4-BE49-F238E27FC236}">
                <a16:creationId xmlns:a16="http://schemas.microsoft.com/office/drawing/2014/main" id="{85DBF9A2-D067-A361-15D9-CDD7316C9D5C}"/>
              </a:ext>
            </a:extLst>
          </p:cNvPr>
          <p:cNvSpPr txBox="1"/>
          <p:nvPr/>
        </p:nvSpPr>
        <p:spPr>
          <a:xfrm>
            <a:off x="559002" y="1647495"/>
            <a:ext cx="11270278" cy="3477875"/>
          </a:xfrm>
          <a:prstGeom prst="rect">
            <a:avLst/>
          </a:prstGeom>
          <a:noFill/>
        </p:spPr>
        <p:txBody>
          <a:bodyPr wrap="square">
            <a:spAutoFit/>
          </a:bodyPr>
          <a:lstStyle/>
          <a:p>
            <a:pPr marL="285750" indent="-285750">
              <a:buFont typeface="Arial" panose="020B0604020202020204" pitchFamily="34" charset="0"/>
              <a:buChar char="•"/>
            </a:pPr>
            <a:r>
              <a:rPr lang="tr-TR" sz="2000" dirty="0"/>
              <a:t>Sınıflandırma</a:t>
            </a:r>
          </a:p>
          <a:p>
            <a:pPr marL="742950" lvl="1" indent="-285750">
              <a:buFont typeface="Arial" panose="020B0604020202020204" pitchFamily="34" charset="0"/>
              <a:buChar char="•"/>
            </a:pPr>
            <a:r>
              <a:rPr lang="tr-TR" sz="2000" dirty="0"/>
              <a:t>K-En Yakın Komşu</a:t>
            </a:r>
          </a:p>
          <a:p>
            <a:pPr marL="742950" lvl="1" indent="-285750">
              <a:buFont typeface="Arial" panose="020B0604020202020204" pitchFamily="34" charset="0"/>
              <a:buChar char="•"/>
            </a:pPr>
            <a:r>
              <a:rPr lang="tr-TR" sz="2000" dirty="0"/>
              <a:t>Karar Ağaçları</a:t>
            </a:r>
          </a:p>
          <a:p>
            <a:pPr marL="742950" lvl="1" indent="-285750">
              <a:buFont typeface="Arial" panose="020B0604020202020204" pitchFamily="34" charset="0"/>
              <a:buChar char="•"/>
            </a:pPr>
            <a:r>
              <a:rPr lang="tr-TR" sz="2000" dirty="0"/>
              <a:t>Rasgele Orman</a:t>
            </a:r>
          </a:p>
          <a:p>
            <a:pPr marL="742950" lvl="1" indent="-285750">
              <a:buFont typeface="Arial" panose="020B0604020202020204" pitchFamily="34" charset="0"/>
              <a:buChar char="•"/>
            </a:pPr>
            <a:r>
              <a:rPr lang="tr-TR" sz="2000" dirty="0" err="1"/>
              <a:t>Logistic</a:t>
            </a:r>
            <a:r>
              <a:rPr lang="tr-TR" sz="2000" dirty="0"/>
              <a:t> Regresyon</a:t>
            </a:r>
          </a:p>
          <a:p>
            <a:pPr marL="742950" lvl="1" indent="-285750">
              <a:buFont typeface="Arial" panose="020B0604020202020204" pitchFamily="34" charset="0"/>
              <a:buChar char="•"/>
            </a:pPr>
            <a:r>
              <a:rPr lang="tr-TR" sz="2000" dirty="0"/>
              <a:t>Destek Vektör Makinesi</a:t>
            </a:r>
          </a:p>
          <a:p>
            <a:pPr marL="742950" lvl="1" indent="-285750">
              <a:buFont typeface="Arial" panose="020B0604020202020204" pitchFamily="34" charset="0"/>
              <a:buChar char="•"/>
            </a:pPr>
            <a:r>
              <a:rPr lang="tr-TR" sz="2000" dirty="0" err="1"/>
              <a:t>Naive</a:t>
            </a:r>
            <a:r>
              <a:rPr lang="tr-TR" sz="2000" dirty="0"/>
              <a:t> </a:t>
            </a:r>
            <a:r>
              <a:rPr lang="tr-TR" sz="2000" dirty="0" err="1"/>
              <a:t>Bayes</a:t>
            </a:r>
            <a:endParaRPr lang="tr-TR" sz="2000" dirty="0"/>
          </a:p>
          <a:p>
            <a:pPr marL="285750" indent="-285750">
              <a:buFont typeface="Arial" panose="020B0604020202020204" pitchFamily="34" charset="0"/>
              <a:buChar char="•"/>
            </a:pPr>
            <a:r>
              <a:rPr lang="tr-TR" sz="2000" dirty="0"/>
              <a:t>Regresyon</a:t>
            </a:r>
          </a:p>
          <a:p>
            <a:pPr marL="742950" lvl="1" indent="-285750">
              <a:buFont typeface="Arial" panose="020B0604020202020204" pitchFamily="34" charset="0"/>
              <a:buChar char="•"/>
            </a:pPr>
            <a:r>
              <a:rPr lang="tr-TR" sz="2000" dirty="0"/>
              <a:t>Lineer Regresyon</a:t>
            </a:r>
          </a:p>
          <a:p>
            <a:pPr marL="742950" lvl="1" indent="-285750">
              <a:buFont typeface="Arial" panose="020B0604020202020204" pitchFamily="34" charset="0"/>
              <a:buChar char="•"/>
            </a:pPr>
            <a:r>
              <a:rPr lang="tr-TR" sz="2000" dirty="0"/>
              <a:t>Çoklu Lineer Regresyon</a:t>
            </a:r>
          </a:p>
          <a:p>
            <a:pPr marL="742950" lvl="1" indent="-285750">
              <a:buFont typeface="Arial" panose="020B0604020202020204" pitchFamily="34" charset="0"/>
              <a:buChar char="•"/>
            </a:pPr>
            <a:r>
              <a:rPr lang="tr-TR" sz="2000" dirty="0"/>
              <a:t>Polinom Regresyon</a:t>
            </a:r>
          </a:p>
        </p:txBody>
      </p:sp>
    </p:spTree>
    <p:extLst>
      <p:ext uri="{BB962C8B-B14F-4D97-AF65-F5344CB8AC3E}">
        <p14:creationId xmlns:p14="http://schemas.microsoft.com/office/powerpoint/2010/main" val="370501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Destek Vektör Makinesi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1938992"/>
          </a:xfrm>
          <a:prstGeom prst="rect">
            <a:avLst/>
          </a:prstGeom>
          <a:noFill/>
        </p:spPr>
        <p:txBody>
          <a:bodyPr wrap="square">
            <a:spAutoFit/>
          </a:bodyPr>
          <a:lstStyle/>
          <a:p>
            <a:pPr marL="342900" indent="-342900">
              <a:buFont typeface="Arial" panose="020B0604020202020204" pitchFamily="34" charset="0"/>
              <a:buChar char="•"/>
            </a:pPr>
            <a:r>
              <a:rPr lang="tr-TR" sz="2400" dirty="0"/>
              <a:t>Destek Vektör Makinesi</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Destek Vektör Makinesi </a:t>
            </a:r>
            <a:r>
              <a:rPr lang="tr-TR" sz="2400" dirty="0" err="1"/>
              <a:t>Hiperparametreleri</a:t>
            </a:r>
            <a:endParaRPr lang="tr-TR" sz="2400" dirty="0"/>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p:txBody>
      </p:sp>
      <p:pic>
        <p:nvPicPr>
          <p:cNvPr id="3" name="Resim 2">
            <a:extLst>
              <a:ext uri="{FF2B5EF4-FFF2-40B4-BE49-F238E27FC236}">
                <a16:creationId xmlns:a16="http://schemas.microsoft.com/office/drawing/2014/main" id="{5C966508-D335-5D51-8DD2-C4E5672C2C9A}"/>
              </a:ext>
            </a:extLst>
          </p:cNvPr>
          <p:cNvPicPr>
            <a:picLocks noChangeAspect="1"/>
          </p:cNvPicPr>
          <p:nvPr/>
        </p:nvPicPr>
        <p:blipFill>
          <a:blip r:embed="rId3"/>
          <a:stretch>
            <a:fillRect/>
          </a:stretch>
        </p:blipFill>
        <p:spPr>
          <a:xfrm>
            <a:off x="831266" y="1765665"/>
            <a:ext cx="4335239" cy="3680394"/>
          </a:xfrm>
          <a:prstGeom prst="rect">
            <a:avLst/>
          </a:prstGeom>
        </p:spPr>
      </p:pic>
    </p:spTree>
    <p:extLst>
      <p:ext uri="{BB962C8B-B14F-4D97-AF65-F5344CB8AC3E}">
        <p14:creationId xmlns:p14="http://schemas.microsoft.com/office/powerpoint/2010/main" val="21609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Destek Vektör Makineleri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285750" indent="-285750" algn="just">
              <a:buFont typeface="Arial" panose="020B0604020202020204" pitchFamily="34" charset="0"/>
              <a:buChar char="•"/>
            </a:pPr>
            <a:r>
              <a:rPr lang="tr-TR" sz="2000" dirty="0"/>
              <a:t>Destek Vektör Makinesi (SVM), sınıflandırma ve regresyon problemlerini çözmek için kullanılan güçlü bir makine öğrenimi algoritmasıdır. </a:t>
            </a:r>
          </a:p>
          <a:p>
            <a:pPr marL="285750" indent="-285750" algn="just">
              <a:buFont typeface="Arial" panose="020B0604020202020204" pitchFamily="34" charset="0"/>
              <a:buChar char="•"/>
            </a:pPr>
            <a:r>
              <a:rPr lang="tr-TR" sz="2000" dirty="0"/>
              <a:t>SVM, veri kümesini sınıflar arasında en iyi şekilde ayıran bir </a:t>
            </a:r>
            <a:r>
              <a:rPr lang="tr-TR" sz="2000" dirty="0" err="1"/>
              <a:t>hiperdüzlemi</a:t>
            </a:r>
            <a:r>
              <a:rPr lang="tr-TR" sz="2000" dirty="0"/>
              <a:t> bulmaya çalışır. </a:t>
            </a:r>
          </a:p>
          <a:p>
            <a:pPr marL="285750" indent="-285750" algn="just">
              <a:buFont typeface="Arial" panose="020B0604020202020204" pitchFamily="34" charset="0"/>
              <a:buChar char="•"/>
            </a:pPr>
            <a:r>
              <a:rPr lang="tr-TR" sz="2000" dirty="0"/>
              <a:t>SVM, özellikle doğrusal olmayan veri kümeleri için etkilidir, çünkü </a:t>
            </a:r>
            <a:r>
              <a:rPr lang="tr-TR" sz="2000" dirty="0" err="1"/>
              <a:t>kernel</a:t>
            </a:r>
            <a:r>
              <a:rPr lang="tr-TR" sz="2000" dirty="0"/>
              <a:t> yöntemi kullanarak veriyi daha yüksek boyutlu uzaylara dönüştürerek doğrusal olarak ayrılabilir bir yapı elde edebilir. </a:t>
            </a:r>
          </a:p>
        </p:txBody>
      </p:sp>
      <p:pic>
        <p:nvPicPr>
          <p:cNvPr id="6146" name="Picture 2" descr="ML101: Gözetimli öğrenme · Miuul Not Defteri">
            <a:extLst>
              <a:ext uri="{FF2B5EF4-FFF2-40B4-BE49-F238E27FC236}">
                <a16:creationId xmlns:a16="http://schemas.microsoft.com/office/drawing/2014/main" id="{D4185EF9-40F7-86AA-26A3-B0545D8CB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695" y="3278711"/>
            <a:ext cx="3852610" cy="313024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40D77E7-B349-491F-3E97-C0E70193907C}"/>
              </a:ext>
            </a:extLst>
          </p:cNvPr>
          <p:cNvSpPr txBox="1"/>
          <p:nvPr/>
        </p:nvSpPr>
        <p:spPr>
          <a:xfrm>
            <a:off x="3721474" y="6464767"/>
            <a:ext cx="6098240" cy="215444"/>
          </a:xfrm>
          <a:prstGeom prst="rect">
            <a:avLst/>
          </a:prstGeom>
          <a:noFill/>
        </p:spPr>
        <p:txBody>
          <a:bodyPr wrap="square">
            <a:spAutoFit/>
          </a:bodyPr>
          <a:lstStyle/>
          <a:p>
            <a:r>
              <a:rPr lang="tr-TR" sz="800" dirty="0"/>
              <a:t>https://www.analyticsvidhya.com/blog/2021/10/support-vector-machinessvm-a-complete-guide-for-beginners/</a:t>
            </a:r>
          </a:p>
        </p:txBody>
      </p:sp>
    </p:spTree>
    <p:extLst>
      <p:ext uri="{BB962C8B-B14F-4D97-AF65-F5344CB8AC3E}">
        <p14:creationId xmlns:p14="http://schemas.microsoft.com/office/powerpoint/2010/main" val="74914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spTree>
    <p:extLst>
      <p:ext uri="{BB962C8B-B14F-4D97-AF65-F5344CB8AC3E}">
        <p14:creationId xmlns:p14="http://schemas.microsoft.com/office/powerpoint/2010/main" val="2540372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Destek Vektör Makineleri </a:t>
            </a:r>
            <a:r>
              <a:rPr lang="tr-TR" sz="4000" b="1" dirty="0" err="1">
                <a:latin typeface="+mn-lt"/>
              </a:rPr>
              <a:t>Hiperparametreleri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707886"/>
          </a:xfrm>
          <a:prstGeom prst="rect">
            <a:avLst/>
          </a:prstGeom>
          <a:noFill/>
        </p:spPr>
        <p:txBody>
          <a:bodyPr wrap="square">
            <a:spAutoFit/>
          </a:bodyPr>
          <a:lstStyle/>
          <a:p>
            <a:pPr marL="342900" indent="-342900">
              <a:buFont typeface="Arial" panose="020B0604020202020204" pitchFamily="34" charset="0"/>
              <a:buChar char="•"/>
            </a:pPr>
            <a:r>
              <a:rPr lang="tr-TR" sz="2000" dirty="0"/>
              <a:t>C</a:t>
            </a:r>
          </a:p>
          <a:p>
            <a:pPr marL="342900" indent="-342900">
              <a:buFont typeface="Arial" panose="020B0604020202020204" pitchFamily="34" charset="0"/>
              <a:buChar char="•"/>
            </a:pPr>
            <a:r>
              <a:rPr lang="tr-TR" sz="2000"/>
              <a:t>Kernel tipi</a:t>
            </a:r>
            <a:endParaRPr lang="tr-TR" sz="2000" dirty="0"/>
          </a:p>
        </p:txBody>
      </p:sp>
    </p:spTree>
    <p:extLst>
      <p:ext uri="{BB962C8B-B14F-4D97-AF65-F5344CB8AC3E}">
        <p14:creationId xmlns:p14="http://schemas.microsoft.com/office/powerpoint/2010/main" val="130794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dirty="0"/>
              <a:t>Tıp</a:t>
            </a:r>
          </a:p>
          <a:p>
            <a:pPr marL="342900" indent="-342900">
              <a:buFont typeface="Arial" panose="020B0604020202020204" pitchFamily="34" charset="0"/>
              <a:buChar char="•"/>
            </a:pPr>
            <a:r>
              <a:rPr lang="tr-TR" sz="2000" dirty="0"/>
              <a:t>Finans</a:t>
            </a:r>
          </a:p>
          <a:p>
            <a:pPr marL="342900" indent="-342900">
              <a:buFont typeface="Arial" panose="020B0604020202020204" pitchFamily="34" charset="0"/>
              <a:buChar char="•"/>
            </a:pPr>
            <a:r>
              <a:rPr lang="tr-TR" sz="2000" dirty="0"/>
              <a:t>Görüntü İşleme</a:t>
            </a:r>
          </a:p>
          <a:p>
            <a:pPr marL="342900" indent="-342900">
              <a:buFont typeface="Arial" panose="020B0604020202020204" pitchFamily="34" charset="0"/>
              <a:buChar char="•"/>
            </a:pPr>
            <a:r>
              <a:rPr lang="tr-TR" sz="2000" dirty="0"/>
              <a:t>Biyoinformatik</a:t>
            </a:r>
          </a:p>
          <a:p>
            <a:pPr marL="342900" indent="-342900">
              <a:buFont typeface="Arial" panose="020B0604020202020204" pitchFamily="34" charset="0"/>
              <a:buChar char="•"/>
            </a:pPr>
            <a:r>
              <a:rPr lang="tr-TR" sz="2000" dirty="0"/>
              <a:t>Metin ve Dil İşleme</a:t>
            </a:r>
          </a:p>
        </p:txBody>
      </p:sp>
    </p:spTree>
    <p:extLst>
      <p:ext uri="{BB962C8B-B14F-4D97-AF65-F5344CB8AC3E}">
        <p14:creationId xmlns:p14="http://schemas.microsoft.com/office/powerpoint/2010/main" val="41987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1">
            <a:extLst>
              <a:ext uri="{FF2B5EF4-FFF2-40B4-BE49-F238E27FC236}">
                <a16:creationId xmlns:a16="http://schemas.microsoft.com/office/drawing/2014/main" id="{F7CC8385-D291-2DE8-2F22-2990C2201845}"/>
              </a:ext>
            </a:extLst>
          </p:cNvPr>
          <p:cNvGraphicFramePr>
            <a:graphicFrameLocks noGrp="1"/>
          </p:cNvGraphicFramePr>
          <p:nvPr>
            <p:extLst>
              <p:ext uri="{D42A27DB-BD31-4B8C-83A1-F6EECF244321}">
                <p14:modId xmlns:p14="http://schemas.microsoft.com/office/powerpoint/2010/main" val="582333205"/>
              </p:ext>
            </p:extLst>
          </p:nvPr>
        </p:nvGraphicFramePr>
        <p:xfrm>
          <a:off x="2933422" y="2505981"/>
          <a:ext cx="6650502" cy="1402080"/>
        </p:xfrm>
        <a:graphic>
          <a:graphicData uri="http://schemas.openxmlformats.org/drawingml/2006/table">
            <a:tbl>
              <a:tblPr/>
              <a:tblGrid>
                <a:gridCol w="3325251">
                  <a:extLst>
                    <a:ext uri="{9D8B030D-6E8A-4147-A177-3AD203B41FA5}">
                      <a16:colId xmlns:a16="http://schemas.microsoft.com/office/drawing/2014/main" val="4229485523"/>
                    </a:ext>
                  </a:extLst>
                </a:gridCol>
                <a:gridCol w="3325251">
                  <a:extLst>
                    <a:ext uri="{9D8B030D-6E8A-4147-A177-3AD203B41FA5}">
                      <a16:colId xmlns:a16="http://schemas.microsoft.com/office/drawing/2014/main" val="1872971680"/>
                    </a:ext>
                  </a:extLst>
                </a:gridCol>
              </a:tblGrid>
              <a:tr h="0">
                <a:tc>
                  <a:txBody>
                    <a:bodyPr/>
                    <a:lstStyle/>
                    <a:p>
                      <a:pPr fontAlgn="b"/>
                      <a:r>
                        <a:rPr lang="tr-TR" sz="2000" b="1">
                          <a:effectLst/>
                        </a:rPr>
                        <a:t>Zayıf Yönler</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a:effectLst/>
                        </a:rPr>
                        <a:t>Güçlü Yönler</a:t>
                      </a:r>
                    </a:p>
                  </a:txBody>
                  <a:tcPr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739947300"/>
                  </a:ext>
                </a:extLst>
              </a:tr>
              <a:tr h="0">
                <a:tc>
                  <a:txBody>
                    <a:bodyPr/>
                    <a:lstStyle/>
                    <a:p>
                      <a:pPr fontAlgn="base"/>
                      <a:r>
                        <a:rPr lang="tr-TR" sz="2000" dirty="0">
                          <a:effectLst/>
                        </a:rPr>
                        <a:t>Veri seti çok büyükse aşırı uydurmaya eğilimli olabilir.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Doğrusal ve doğrusal olmayan sınıflandırma problemlerinde etkilidir.</a:t>
                      </a:r>
                    </a:p>
                  </a:txBody>
                  <a:tcPr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25548967"/>
                  </a:ext>
                </a:extLst>
              </a:tr>
            </a:tbl>
          </a:graphicData>
        </a:graphic>
      </p:graphicFrame>
    </p:spTree>
    <p:extLst>
      <p:ext uri="{BB962C8B-B14F-4D97-AF65-F5344CB8AC3E}">
        <p14:creationId xmlns:p14="http://schemas.microsoft.com/office/powerpoint/2010/main" val="1166536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4028301053"/>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err="1">
                          <a:solidFill>
                            <a:schemeClr val="tx1"/>
                          </a:solidFill>
                        </a:rPr>
                        <a:t>Naive</a:t>
                      </a:r>
                      <a:r>
                        <a:rPr lang="tr-TR" sz="4000" b="0" dirty="0">
                          <a:solidFill>
                            <a:schemeClr val="tx1"/>
                          </a:solidFill>
                        </a:rPr>
                        <a:t> </a:t>
                      </a:r>
                      <a:r>
                        <a:rPr lang="tr-TR" sz="4000" b="0" dirty="0" err="1">
                          <a:solidFill>
                            <a:schemeClr val="tx1"/>
                          </a:solidFill>
                        </a:rPr>
                        <a:t>Bayes</a:t>
                      </a:r>
                      <a:endParaRPr lang="tr-TR" sz="4000" b="0" dirty="0">
                        <a:solidFill>
                          <a:schemeClr val="tx1"/>
                        </a:solidFill>
                      </a:endParaRP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33699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err="1">
                <a:latin typeface="+mn-lt"/>
              </a:rPr>
              <a:t>Naive</a:t>
            </a:r>
            <a:r>
              <a:rPr lang="tr-TR" sz="4000" b="1" dirty="0">
                <a:latin typeface="+mn-lt"/>
              </a:rPr>
              <a:t> </a:t>
            </a:r>
            <a:r>
              <a:rPr lang="tr-TR" sz="4000" b="1" dirty="0" err="1">
                <a:latin typeface="+mn-lt"/>
              </a:rPr>
              <a:t>Bayes</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1938992"/>
          </a:xfrm>
          <a:prstGeom prst="rect">
            <a:avLst/>
          </a:prstGeom>
          <a:noFill/>
        </p:spPr>
        <p:txBody>
          <a:bodyPr wrap="square">
            <a:spAutoFit/>
          </a:bodyPr>
          <a:lstStyle/>
          <a:p>
            <a:pPr marL="342900" indent="-342900">
              <a:buFont typeface="Arial" panose="020B0604020202020204" pitchFamily="34" charset="0"/>
              <a:buChar char="•"/>
            </a:pPr>
            <a:r>
              <a:rPr lang="tr-TR" sz="2400" dirty="0" err="1"/>
              <a:t>Naive</a:t>
            </a:r>
            <a:r>
              <a:rPr lang="tr-TR" sz="2400" dirty="0"/>
              <a:t> </a:t>
            </a:r>
            <a:r>
              <a:rPr lang="tr-TR" sz="2400" dirty="0" err="1"/>
              <a:t>Bayes</a:t>
            </a:r>
            <a:endParaRPr lang="tr-TR" sz="2400" dirty="0"/>
          </a:p>
          <a:p>
            <a:pPr marL="342900" indent="-342900">
              <a:buFont typeface="Arial" panose="020B0604020202020204" pitchFamily="34" charset="0"/>
              <a:buChar char="•"/>
            </a:pPr>
            <a:r>
              <a:rPr lang="tr-TR" sz="2400" dirty="0" err="1"/>
              <a:t>Naive</a:t>
            </a:r>
            <a:r>
              <a:rPr lang="tr-TR" sz="2400" dirty="0"/>
              <a:t> </a:t>
            </a:r>
            <a:r>
              <a:rPr lang="tr-TR" sz="2400" dirty="0" err="1"/>
              <a:t>Bayes</a:t>
            </a:r>
            <a:r>
              <a:rPr lang="tr-TR" sz="2400" dirty="0"/>
              <a:t> Akış Şeması</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a:t>
            </a:r>
            <a:r>
              <a:rPr lang="tr-TR" sz="2400"/>
              <a:t>Güçlü Yönleri</a:t>
            </a:r>
            <a:endParaRPr lang="tr-TR" sz="2400" dirty="0"/>
          </a:p>
        </p:txBody>
      </p:sp>
      <p:pic>
        <p:nvPicPr>
          <p:cNvPr id="3" name="Resim 2">
            <a:extLst>
              <a:ext uri="{FF2B5EF4-FFF2-40B4-BE49-F238E27FC236}">
                <a16:creationId xmlns:a16="http://schemas.microsoft.com/office/drawing/2014/main" id="{D8616CB2-B9AA-511D-5484-C1D24A2D75F4}"/>
              </a:ext>
            </a:extLst>
          </p:cNvPr>
          <p:cNvPicPr>
            <a:picLocks noChangeAspect="1"/>
          </p:cNvPicPr>
          <p:nvPr/>
        </p:nvPicPr>
        <p:blipFill>
          <a:blip r:embed="rId3"/>
          <a:stretch>
            <a:fillRect/>
          </a:stretch>
        </p:blipFill>
        <p:spPr>
          <a:xfrm>
            <a:off x="847944" y="1659955"/>
            <a:ext cx="4193301" cy="3987810"/>
          </a:xfrm>
          <a:prstGeom prst="rect">
            <a:avLst/>
          </a:prstGeom>
        </p:spPr>
      </p:pic>
    </p:spTree>
    <p:extLst>
      <p:ext uri="{BB962C8B-B14F-4D97-AF65-F5344CB8AC3E}">
        <p14:creationId xmlns:p14="http://schemas.microsoft.com/office/powerpoint/2010/main" val="41390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Naive</a:t>
            </a:r>
            <a:r>
              <a:rPr lang="tr-TR" sz="4000" b="1" dirty="0">
                <a:latin typeface="+mn-lt"/>
              </a:rPr>
              <a:t> </a:t>
            </a:r>
            <a:r>
              <a:rPr lang="tr-TR" sz="4000" b="1" dirty="0" err="1">
                <a:latin typeface="+mn-lt"/>
              </a:rPr>
              <a:t>Bayes</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285750" indent="-285750" algn="just">
              <a:buFont typeface="Arial" panose="020B0604020202020204" pitchFamily="34" charset="0"/>
              <a:buChar char="•"/>
            </a:pPr>
            <a:r>
              <a:rPr lang="tr-TR" sz="2000" dirty="0" err="1"/>
              <a:t>Naive</a:t>
            </a:r>
            <a:r>
              <a:rPr lang="tr-TR" sz="2000" dirty="0"/>
              <a:t> </a:t>
            </a:r>
            <a:r>
              <a:rPr lang="tr-TR" sz="2000" dirty="0" err="1"/>
              <a:t>Bayes</a:t>
            </a:r>
            <a:r>
              <a:rPr lang="tr-TR" sz="2000" dirty="0"/>
              <a:t>, makine öğreniminde sınıflandırma ve olasılıklı tahminler yapmak için kullanılan olasılıksal bir yöntemdir. </a:t>
            </a:r>
          </a:p>
          <a:p>
            <a:pPr marL="285750" indent="-285750" algn="just">
              <a:buFont typeface="Arial" panose="020B0604020202020204" pitchFamily="34" charset="0"/>
              <a:buChar char="•"/>
            </a:pPr>
            <a:r>
              <a:rPr lang="tr-TR" sz="2000" dirty="0"/>
              <a:t>Temel olarak </a:t>
            </a:r>
            <a:r>
              <a:rPr lang="tr-TR" sz="2000" dirty="0" err="1"/>
              <a:t>Bayes</a:t>
            </a:r>
            <a:r>
              <a:rPr lang="tr-TR" sz="2000" dirty="0"/>
              <a:t> teoremi prensibine dayanır ve "</a:t>
            </a:r>
            <a:r>
              <a:rPr lang="tr-TR" sz="2000" dirty="0" err="1"/>
              <a:t>naive</a:t>
            </a:r>
            <a:r>
              <a:rPr lang="tr-TR" sz="2000" dirty="0"/>
              <a:t>" (saf) adını, sınıf etiketlerinin birbirinden bağımsız olduğunu varsayan basit bir varsayıma dayanır. </a:t>
            </a:r>
          </a:p>
        </p:txBody>
      </p:sp>
      <p:pic>
        <p:nvPicPr>
          <p:cNvPr id="3" name="Resim 2">
            <a:extLst>
              <a:ext uri="{FF2B5EF4-FFF2-40B4-BE49-F238E27FC236}">
                <a16:creationId xmlns:a16="http://schemas.microsoft.com/office/drawing/2014/main" id="{38107045-D26F-AD8C-CB49-57FB5FBD8FA2}"/>
              </a:ext>
            </a:extLst>
          </p:cNvPr>
          <p:cNvPicPr>
            <a:picLocks noChangeAspect="1"/>
          </p:cNvPicPr>
          <p:nvPr/>
        </p:nvPicPr>
        <p:blipFill>
          <a:blip r:embed="rId3"/>
          <a:stretch>
            <a:fillRect/>
          </a:stretch>
        </p:blipFill>
        <p:spPr>
          <a:xfrm>
            <a:off x="2530625" y="3333221"/>
            <a:ext cx="7027599" cy="2762219"/>
          </a:xfrm>
          <a:prstGeom prst="rect">
            <a:avLst/>
          </a:prstGeom>
        </p:spPr>
      </p:pic>
      <p:sp>
        <p:nvSpPr>
          <p:cNvPr id="6" name="Metin kutusu 5">
            <a:extLst>
              <a:ext uri="{FF2B5EF4-FFF2-40B4-BE49-F238E27FC236}">
                <a16:creationId xmlns:a16="http://schemas.microsoft.com/office/drawing/2014/main" id="{FDBE4DB1-24A3-E77A-F204-E5633221B3F9}"/>
              </a:ext>
            </a:extLst>
          </p:cNvPr>
          <p:cNvSpPr txBox="1"/>
          <p:nvPr/>
        </p:nvSpPr>
        <p:spPr>
          <a:xfrm>
            <a:off x="3187806" y="6095440"/>
            <a:ext cx="6098240" cy="215444"/>
          </a:xfrm>
          <a:prstGeom prst="rect">
            <a:avLst/>
          </a:prstGeom>
          <a:noFill/>
        </p:spPr>
        <p:txBody>
          <a:bodyPr wrap="square">
            <a:spAutoFit/>
          </a:bodyPr>
          <a:lstStyle/>
          <a:p>
            <a:r>
              <a:rPr lang="tr-TR" sz="800" dirty="0"/>
              <a:t>https://medium.com/@dancerworld60/demystifying-na%C3%AFve-bayes-simple-yet-powerful-for-text-classification-ad92b14a5c7</a:t>
            </a:r>
          </a:p>
        </p:txBody>
      </p:sp>
    </p:spTree>
    <p:extLst>
      <p:ext uri="{BB962C8B-B14F-4D97-AF65-F5344CB8AC3E}">
        <p14:creationId xmlns:p14="http://schemas.microsoft.com/office/powerpoint/2010/main" val="234330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err="1">
                <a:latin typeface="+mn-lt"/>
              </a:rPr>
              <a:t>Naive</a:t>
            </a:r>
            <a:r>
              <a:rPr lang="tr-TR" sz="4000" b="1" dirty="0">
                <a:latin typeface="+mn-lt"/>
              </a:rPr>
              <a:t> </a:t>
            </a:r>
            <a:r>
              <a:rPr lang="tr-TR" sz="4000" b="1" dirty="0" err="1">
                <a:latin typeface="+mn-lt"/>
              </a:rPr>
              <a:t>Bayes</a:t>
            </a:r>
            <a:r>
              <a:rPr lang="tr-TR" sz="4000" b="1" dirty="0">
                <a:latin typeface="+mn-lt"/>
              </a:rPr>
              <a:t> Akış Şeması</a:t>
            </a:r>
            <a:endParaRPr lang="en-US" sz="4000" b="1" dirty="0">
              <a:latin typeface="+mn-lt"/>
            </a:endParaRPr>
          </a:p>
        </p:txBody>
      </p:sp>
      <p:sp>
        <p:nvSpPr>
          <p:cNvPr id="3" name="Metin kutusu 2">
            <a:extLst>
              <a:ext uri="{FF2B5EF4-FFF2-40B4-BE49-F238E27FC236}">
                <a16:creationId xmlns:a16="http://schemas.microsoft.com/office/drawing/2014/main" id="{C83C809F-2B5C-CCE9-5180-D82CFA966888}"/>
              </a:ext>
            </a:extLst>
          </p:cNvPr>
          <p:cNvSpPr txBox="1"/>
          <p:nvPr/>
        </p:nvSpPr>
        <p:spPr>
          <a:xfrm>
            <a:off x="8480728" y="6642556"/>
            <a:ext cx="6098240" cy="215444"/>
          </a:xfrm>
          <a:prstGeom prst="rect">
            <a:avLst/>
          </a:prstGeom>
          <a:noFill/>
        </p:spPr>
        <p:txBody>
          <a:bodyPr wrap="square">
            <a:spAutoFit/>
          </a:bodyPr>
          <a:lstStyle/>
          <a:p>
            <a:r>
              <a:rPr lang="tr-TR" sz="800" dirty="0"/>
              <a:t>https://www.mdpi.com/2079-9292/11/16/2565</a:t>
            </a:r>
          </a:p>
        </p:txBody>
      </p:sp>
      <p:pic>
        <p:nvPicPr>
          <p:cNvPr id="4" name="Resim 3">
            <a:extLst>
              <a:ext uri="{FF2B5EF4-FFF2-40B4-BE49-F238E27FC236}">
                <a16:creationId xmlns:a16="http://schemas.microsoft.com/office/drawing/2014/main" id="{B413F24A-B3C7-8D6D-5BEB-50C52F24FBBB}"/>
              </a:ext>
            </a:extLst>
          </p:cNvPr>
          <p:cNvPicPr>
            <a:picLocks noChangeAspect="1"/>
          </p:cNvPicPr>
          <p:nvPr/>
        </p:nvPicPr>
        <p:blipFill>
          <a:blip r:embed="rId3"/>
          <a:stretch>
            <a:fillRect/>
          </a:stretch>
        </p:blipFill>
        <p:spPr>
          <a:xfrm>
            <a:off x="1593903" y="2053188"/>
            <a:ext cx="3322783" cy="1041867"/>
          </a:xfrm>
          <a:prstGeom prst="rect">
            <a:avLst/>
          </a:prstGeom>
        </p:spPr>
      </p:pic>
      <p:pic>
        <p:nvPicPr>
          <p:cNvPr id="5" name="Resim 4">
            <a:extLst>
              <a:ext uri="{FF2B5EF4-FFF2-40B4-BE49-F238E27FC236}">
                <a16:creationId xmlns:a16="http://schemas.microsoft.com/office/drawing/2014/main" id="{C6ACC98C-8495-1EFF-F280-EB2CDACB50FA}"/>
              </a:ext>
            </a:extLst>
          </p:cNvPr>
          <p:cNvPicPr>
            <a:picLocks noChangeAspect="1"/>
          </p:cNvPicPr>
          <p:nvPr/>
        </p:nvPicPr>
        <p:blipFill>
          <a:blip r:embed="rId4"/>
          <a:stretch>
            <a:fillRect/>
          </a:stretch>
        </p:blipFill>
        <p:spPr>
          <a:xfrm>
            <a:off x="6859848" y="1492915"/>
            <a:ext cx="5092079" cy="4766225"/>
          </a:xfrm>
          <a:prstGeom prst="rect">
            <a:avLst/>
          </a:prstGeom>
        </p:spPr>
      </p:pic>
    </p:spTree>
    <p:extLst>
      <p:ext uri="{BB962C8B-B14F-4D97-AF65-F5344CB8AC3E}">
        <p14:creationId xmlns:p14="http://schemas.microsoft.com/office/powerpoint/2010/main" val="130971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891054059"/>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K-En Yakın Komşu</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222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pic>
        <p:nvPicPr>
          <p:cNvPr id="3" name="Resim 2">
            <a:extLst>
              <a:ext uri="{FF2B5EF4-FFF2-40B4-BE49-F238E27FC236}">
                <a16:creationId xmlns:a16="http://schemas.microsoft.com/office/drawing/2014/main" id="{9E499316-EADD-FADA-A66A-A4F3553FCAE5}"/>
              </a:ext>
            </a:extLst>
          </p:cNvPr>
          <p:cNvPicPr>
            <a:picLocks noChangeAspect="1"/>
          </p:cNvPicPr>
          <p:nvPr/>
        </p:nvPicPr>
        <p:blipFill>
          <a:blip r:embed="rId3"/>
          <a:stretch>
            <a:fillRect/>
          </a:stretch>
        </p:blipFill>
        <p:spPr>
          <a:xfrm>
            <a:off x="559002" y="1710006"/>
            <a:ext cx="3761236" cy="3297423"/>
          </a:xfrm>
          <a:prstGeom prst="rect">
            <a:avLst/>
          </a:prstGeom>
        </p:spPr>
      </p:pic>
    </p:spTree>
    <p:extLst>
      <p:ext uri="{BB962C8B-B14F-4D97-AF65-F5344CB8AC3E}">
        <p14:creationId xmlns:p14="http://schemas.microsoft.com/office/powerpoint/2010/main" val="4114749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pic>
        <p:nvPicPr>
          <p:cNvPr id="3" name="Resim 2">
            <a:extLst>
              <a:ext uri="{FF2B5EF4-FFF2-40B4-BE49-F238E27FC236}">
                <a16:creationId xmlns:a16="http://schemas.microsoft.com/office/drawing/2014/main" id="{9E499316-EADD-FADA-A66A-A4F3553FCAE5}"/>
              </a:ext>
            </a:extLst>
          </p:cNvPr>
          <p:cNvPicPr>
            <a:picLocks noChangeAspect="1"/>
          </p:cNvPicPr>
          <p:nvPr/>
        </p:nvPicPr>
        <p:blipFill>
          <a:blip r:embed="rId3"/>
          <a:stretch>
            <a:fillRect/>
          </a:stretch>
        </p:blipFill>
        <p:spPr>
          <a:xfrm>
            <a:off x="559002" y="1710006"/>
            <a:ext cx="3761236" cy="3297423"/>
          </a:xfrm>
          <a:prstGeom prst="rect">
            <a:avLst/>
          </a:prstGeom>
        </p:spPr>
      </p:pic>
      <p:pic>
        <p:nvPicPr>
          <p:cNvPr id="5" name="Resim 4">
            <a:extLst>
              <a:ext uri="{FF2B5EF4-FFF2-40B4-BE49-F238E27FC236}">
                <a16:creationId xmlns:a16="http://schemas.microsoft.com/office/drawing/2014/main" id="{80C361E1-F36A-81EB-CC2D-C91518F5291B}"/>
              </a:ext>
            </a:extLst>
          </p:cNvPr>
          <p:cNvPicPr>
            <a:picLocks noChangeAspect="1"/>
          </p:cNvPicPr>
          <p:nvPr/>
        </p:nvPicPr>
        <p:blipFill>
          <a:blip r:embed="rId4"/>
          <a:stretch>
            <a:fillRect/>
          </a:stretch>
        </p:blipFill>
        <p:spPr>
          <a:xfrm>
            <a:off x="4814048" y="1710006"/>
            <a:ext cx="3626784" cy="2221223"/>
          </a:xfrm>
          <a:prstGeom prst="rect">
            <a:avLst/>
          </a:prstGeom>
        </p:spPr>
      </p:pic>
    </p:spTree>
    <p:extLst>
      <p:ext uri="{BB962C8B-B14F-4D97-AF65-F5344CB8AC3E}">
        <p14:creationId xmlns:p14="http://schemas.microsoft.com/office/powerpoint/2010/main" val="4220896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dirty="0"/>
              <a:t>Metin Sınıflandırma</a:t>
            </a:r>
          </a:p>
          <a:p>
            <a:pPr marL="342900" indent="-342900">
              <a:buFont typeface="Arial" panose="020B0604020202020204" pitchFamily="34" charset="0"/>
              <a:buChar char="•"/>
            </a:pPr>
            <a:r>
              <a:rPr lang="tr-TR" sz="2000" dirty="0"/>
              <a:t>Duygu Analizi</a:t>
            </a:r>
          </a:p>
          <a:p>
            <a:pPr marL="342900" indent="-342900">
              <a:buFont typeface="Arial" panose="020B0604020202020204" pitchFamily="34" charset="0"/>
              <a:buChar char="•"/>
            </a:pPr>
            <a:r>
              <a:rPr lang="tr-TR" sz="2000" dirty="0"/>
              <a:t>Tıbbi Teşhis</a:t>
            </a:r>
          </a:p>
          <a:p>
            <a:pPr marL="342900" indent="-342900">
              <a:buFont typeface="Arial" panose="020B0604020202020204" pitchFamily="34" charset="0"/>
              <a:buChar char="•"/>
            </a:pPr>
            <a:r>
              <a:rPr lang="tr-TR" sz="2000" dirty="0"/>
              <a:t>Pazarlama</a:t>
            </a:r>
          </a:p>
          <a:p>
            <a:pPr marL="342900" indent="-342900">
              <a:buFont typeface="Arial" panose="020B0604020202020204" pitchFamily="34" charset="0"/>
              <a:buChar char="•"/>
            </a:pPr>
            <a:r>
              <a:rPr lang="tr-TR" sz="2000" dirty="0"/>
              <a:t>Biyoinformatik</a:t>
            </a:r>
          </a:p>
        </p:txBody>
      </p:sp>
    </p:spTree>
    <p:extLst>
      <p:ext uri="{BB962C8B-B14F-4D97-AF65-F5344CB8AC3E}">
        <p14:creationId xmlns:p14="http://schemas.microsoft.com/office/powerpoint/2010/main" val="6770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1">
            <a:extLst>
              <a:ext uri="{FF2B5EF4-FFF2-40B4-BE49-F238E27FC236}">
                <a16:creationId xmlns:a16="http://schemas.microsoft.com/office/drawing/2014/main" id="{EA343D85-04E6-4754-EAB4-FE8FCD31C4F5}"/>
              </a:ext>
            </a:extLst>
          </p:cNvPr>
          <p:cNvGraphicFramePr>
            <a:graphicFrameLocks noGrp="1"/>
          </p:cNvGraphicFramePr>
          <p:nvPr>
            <p:extLst>
              <p:ext uri="{D42A27DB-BD31-4B8C-83A1-F6EECF244321}">
                <p14:modId xmlns:p14="http://schemas.microsoft.com/office/powerpoint/2010/main" val="3726286931"/>
              </p:ext>
            </p:extLst>
          </p:nvPr>
        </p:nvGraphicFramePr>
        <p:xfrm>
          <a:off x="934685" y="1825625"/>
          <a:ext cx="10132245" cy="3638136"/>
        </p:xfrm>
        <a:graphic>
          <a:graphicData uri="http://schemas.openxmlformats.org/drawingml/2006/table">
            <a:tbl>
              <a:tblPr/>
              <a:tblGrid>
                <a:gridCol w="2090903">
                  <a:extLst>
                    <a:ext uri="{9D8B030D-6E8A-4147-A177-3AD203B41FA5}">
                      <a16:colId xmlns:a16="http://schemas.microsoft.com/office/drawing/2014/main" val="4047556451"/>
                    </a:ext>
                  </a:extLst>
                </a:gridCol>
                <a:gridCol w="4128247">
                  <a:extLst>
                    <a:ext uri="{9D8B030D-6E8A-4147-A177-3AD203B41FA5}">
                      <a16:colId xmlns:a16="http://schemas.microsoft.com/office/drawing/2014/main" val="1223625707"/>
                    </a:ext>
                  </a:extLst>
                </a:gridCol>
                <a:gridCol w="3913095">
                  <a:extLst>
                    <a:ext uri="{9D8B030D-6E8A-4147-A177-3AD203B41FA5}">
                      <a16:colId xmlns:a16="http://schemas.microsoft.com/office/drawing/2014/main" val="1389251684"/>
                    </a:ext>
                  </a:extLst>
                </a:gridCol>
              </a:tblGrid>
              <a:tr h="187145">
                <a:tc>
                  <a:txBody>
                    <a:bodyPr/>
                    <a:lstStyle/>
                    <a:p>
                      <a:pPr fontAlgn="b"/>
                      <a:r>
                        <a:rPr lang="tr-TR" sz="2000" b="1">
                          <a:effectLst/>
                        </a:rPr>
                        <a:t>Özellikler</a:t>
                      </a:r>
                    </a:p>
                  </a:txBody>
                  <a:tcPr marL="71333" marR="71333" marT="35667" marB="35667"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dirty="0">
                          <a:effectLst/>
                        </a:rPr>
                        <a:t>Zayıf Yönler</a:t>
                      </a:r>
                    </a:p>
                  </a:txBody>
                  <a:tcPr marL="71333" marR="71333" marT="35667" marB="35667"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a:effectLst/>
                        </a:rPr>
                        <a:t>Güçlü Yönler</a:t>
                      </a:r>
                    </a:p>
                  </a:txBody>
                  <a:tcPr marL="71333" marR="71333" marT="35667" marB="35667"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20399340"/>
                  </a:ext>
                </a:extLst>
              </a:tr>
              <a:tr h="748577">
                <a:tc>
                  <a:txBody>
                    <a:bodyPr/>
                    <a:lstStyle/>
                    <a:p>
                      <a:pPr fontAlgn="base"/>
                      <a:r>
                        <a:rPr lang="tr-TR" sz="2000">
                          <a:effectLst/>
                        </a:rPr>
                        <a:t>Hiperparametreler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Daha az </a:t>
                      </a:r>
                      <a:r>
                        <a:rPr lang="tr-TR" sz="2000" dirty="0" err="1">
                          <a:effectLst/>
                        </a:rPr>
                        <a:t>hiperparametreye</a:t>
                      </a:r>
                      <a:r>
                        <a:rPr lang="tr-TR" sz="2000" dirty="0">
                          <a:effectLst/>
                        </a:rPr>
                        <a:t> sahip olması, bu nedenle daha az esneklik sağlar.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a:effectLst/>
                        </a:rPr>
                        <a:t>Basit, hızlı ve düşük veri gereksinimiyle yüksek performans sağlar.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3014437"/>
                  </a:ext>
                </a:extLst>
              </a:tr>
              <a:tr h="748577">
                <a:tc>
                  <a:txBody>
                    <a:bodyPr/>
                    <a:lstStyle/>
                    <a:p>
                      <a:pPr fontAlgn="base"/>
                      <a:r>
                        <a:rPr lang="tr-TR" sz="2000">
                          <a:effectLst/>
                        </a:rPr>
                        <a:t>Öznitelik Bağımsızlığı</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a:effectLst/>
                        </a:rPr>
                        <a:t>Öznitelikler arasındaki bağımsızlık varsayımı gerçek dünyada her zaman geçerli değildir.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a:effectLst/>
                        </a:rPr>
                        <a:t>Metin sınıflandırma ve spam filtreleme gibi birçok uygulama alanında başarılıdır.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82390526"/>
                  </a:ext>
                </a:extLst>
              </a:tr>
              <a:tr h="1169652">
                <a:tc>
                  <a:txBody>
                    <a:bodyPr/>
                    <a:lstStyle/>
                    <a:p>
                      <a:pPr fontAlgn="base"/>
                      <a:r>
                        <a:rPr lang="tr-TR" sz="2000">
                          <a:effectLst/>
                        </a:rPr>
                        <a:t>Hassasiyet</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Genellikle çok karmaşık yapıları yakalayamaz, bu nedenle yüksek hassasiyet gerektiren problemlerde performansı düşük olabilir.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Veri seti dengesizliğine ve gürültülü veriye karşı dayanıklıdır.</a:t>
                      </a:r>
                    </a:p>
                  </a:txBody>
                  <a:tcPr marL="71333" marR="71333" marT="35667" marB="35667"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2411982"/>
                  </a:ext>
                </a:extLst>
              </a:tr>
            </a:tbl>
          </a:graphicData>
        </a:graphic>
      </p:graphicFrame>
    </p:spTree>
    <p:extLst>
      <p:ext uri="{BB962C8B-B14F-4D97-AF65-F5344CB8AC3E}">
        <p14:creationId xmlns:p14="http://schemas.microsoft.com/office/powerpoint/2010/main" val="1969090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3119263440"/>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Lineer Regresyon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58198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Lineer Regresyon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2677656"/>
          </a:xfrm>
          <a:prstGeom prst="rect">
            <a:avLst/>
          </a:prstGeom>
          <a:noFill/>
        </p:spPr>
        <p:txBody>
          <a:bodyPr wrap="square">
            <a:spAutoFit/>
          </a:bodyPr>
          <a:lstStyle/>
          <a:p>
            <a:pPr marL="342900" indent="-342900">
              <a:buFont typeface="Arial" panose="020B0604020202020204" pitchFamily="34" charset="0"/>
              <a:buChar char="•"/>
            </a:pPr>
            <a:r>
              <a:rPr lang="tr-TR" sz="2400" dirty="0"/>
              <a:t>Lineer Regresyon</a:t>
            </a:r>
          </a:p>
          <a:p>
            <a:pPr marL="342900" indent="-342900">
              <a:buFont typeface="Arial" panose="020B0604020202020204" pitchFamily="34" charset="0"/>
              <a:buChar char="•"/>
            </a:pPr>
            <a:r>
              <a:rPr lang="tr-TR" sz="2400" dirty="0"/>
              <a:t>Lineer Regresyon Türleri</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a:p>
        </p:txBody>
      </p:sp>
      <p:pic>
        <p:nvPicPr>
          <p:cNvPr id="3" name="Resim 2">
            <a:extLst>
              <a:ext uri="{FF2B5EF4-FFF2-40B4-BE49-F238E27FC236}">
                <a16:creationId xmlns:a16="http://schemas.microsoft.com/office/drawing/2014/main" id="{BAA0C6E7-04F5-12B2-B91B-4505BE5AC4B9}"/>
              </a:ext>
            </a:extLst>
          </p:cNvPr>
          <p:cNvPicPr>
            <a:picLocks noChangeAspect="1"/>
          </p:cNvPicPr>
          <p:nvPr/>
        </p:nvPicPr>
        <p:blipFill>
          <a:blip r:embed="rId3"/>
          <a:stretch>
            <a:fillRect/>
          </a:stretch>
        </p:blipFill>
        <p:spPr>
          <a:xfrm>
            <a:off x="831265" y="1659955"/>
            <a:ext cx="4103805" cy="4552978"/>
          </a:xfrm>
          <a:prstGeom prst="rect">
            <a:avLst/>
          </a:prstGeom>
        </p:spPr>
      </p:pic>
    </p:spTree>
    <p:extLst>
      <p:ext uri="{BB962C8B-B14F-4D97-AF65-F5344CB8AC3E}">
        <p14:creationId xmlns:p14="http://schemas.microsoft.com/office/powerpoint/2010/main" val="244154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Lineer Regresyon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285750" indent="-285750" algn="just">
              <a:buFont typeface="Arial" panose="020B0604020202020204" pitchFamily="34" charset="0"/>
              <a:buChar char="•"/>
            </a:pPr>
            <a:r>
              <a:rPr lang="tr-TR" sz="2000" dirty="0"/>
              <a:t>Lineer regresyon, iki veya daha fazla değişken arasındaki ilişkiyi modellemek için kullanılan istatistiksel bir yöntemdir. </a:t>
            </a:r>
          </a:p>
          <a:p>
            <a:pPr marL="285750" indent="-285750" algn="just">
              <a:buFont typeface="Arial" panose="020B0604020202020204" pitchFamily="34" charset="0"/>
              <a:buChar char="•"/>
            </a:pPr>
            <a:r>
              <a:rPr lang="tr-TR" sz="2000" dirty="0"/>
              <a:t>Özellikle, bağımsız değişkenlerin (genellikle X olarak adlandırılır) bağımlı değişkene (genellikle y olarak adlandırılır) olan etkisini tahmin etmek için kullanılır.  </a:t>
            </a:r>
          </a:p>
        </p:txBody>
      </p:sp>
      <p:pic>
        <p:nvPicPr>
          <p:cNvPr id="3" name="Resim 2">
            <a:extLst>
              <a:ext uri="{FF2B5EF4-FFF2-40B4-BE49-F238E27FC236}">
                <a16:creationId xmlns:a16="http://schemas.microsoft.com/office/drawing/2014/main" id="{D3329A84-0199-04FD-4F4B-A72BAB735963}"/>
              </a:ext>
            </a:extLst>
          </p:cNvPr>
          <p:cNvPicPr>
            <a:picLocks noChangeAspect="1"/>
          </p:cNvPicPr>
          <p:nvPr/>
        </p:nvPicPr>
        <p:blipFill>
          <a:blip r:embed="rId3"/>
          <a:stretch>
            <a:fillRect/>
          </a:stretch>
        </p:blipFill>
        <p:spPr>
          <a:xfrm>
            <a:off x="2897813" y="2968531"/>
            <a:ext cx="6293224" cy="3496236"/>
          </a:xfrm>
          <a:prstGeom prst="rect">
            <a:avLst/>
          </a:prstGeom>
        </p:spPr>
      </p:pic>
      <p:sp>
        <p:nvSpPr>
          <p:cNvPr id="6" name="Metin kutusu 5">
            <a:extLst>
              <a:ext uri="{FF2B5EF4-FFF2-40B4-BE49-F238E27FC236}">
                <a16:creationId xmlns:a16="http://schemas.microsoft.com/office/drawing/2014/main" id="{1D61F2F5-A72D-34E3-8703-40B33CB7E414}"/>
              </a:ext>
            </a:extLst>
          </p:cNvPr>
          <p:cNvSpPr txBox="1"/>
          <p:nvPr/>
        </p:nvSpPr>
        <p:spPr>
          <a:xfrm>
            <a:off x="5025839" y="6464767"/>
            <a:ext cx="6098240" cy="215444"/>
          </a:xfrm>
          <a:prstGeom prst="rect">
            <a:avLst/>
          </a:prstGeom>
          <a:noFill/>
        </p:spPr>
        <p:txBody>
          <a:bodyPr wrap="square">
            <a:spAutoFit/>
          </a:bodyPr>
          <a:lstStyle/>
          <a:p>
            <a:r>
              <a:rPr lang="tr-TR" sz="800" dirty="0"/>
              <a:t>https://www.geeksforgeeks.org/ml-linear-regression/</a:t>
            </a:r>
          </a:p>
        </p:txBody>
      </p:sp>
    </p:spTree>
    <p:extLst>
      <p:ext uri="{BB962C8B-B14F-4D97-AF65-F5344CB8AC3E}">
        <p14:creationId xmlns:p14="http://schemas.microsoft.com/office/powerpoint/2010/main" val="1364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Lineer Regresyon Türleri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dirty="0"/>
              <a:t>Basit Lineer Regresyon</a:t>
            </a:r>
          </a:p>
          <a:p>
            <a:pPr marL="342900" indent="-342900">
              <a:buFont typeface="Arial" panose="020B0604020202020204" pitchFamily="34" charset="0"/>
              <a:buChar char="•"/>
            </a:pPr>
            <a:r>
              <a:rPr lang="tr-TR" sz="2000" dirty="0"/>
              <a:t>Çoklu Lineer Regresyon</a:t>
            </a:r>
          </a:p>
          <a:p>
            <a:pPr marL="342900" indent="-342900">
              <a:buFont typeface="Arial" panose="020B0604020202020204" pitchFamily="34" charset="0"/>
              <a:buChar char="•"/>
            </a:pPr>
            <a:r>
              <a:rPr lang="tr-TR" sz="2000" dirty="0"/>
              <a:t>Polinom Regresyon</a:t>
            </a:r>
          </a:p>
          <a:p>
            <a:pPr marL="342900" indent="-342900">
              <a:buFont typeface="Arial" panose="020B0604020202020204" pitchFamily="34" charset="0"/>
              <a:buChar char="•"/>
            </a:pPr>
            <a:r>
              <a:rPr lang="tr-TR" sz="2000" dirty="0" err="1"/>
              <a:t>Ridge</a:t>
            </a:r>
            <a:r>
              <a:rPr lang="tr-TR" sz="2000" dirty="0"/>
              <a:t> ve </a:t>
            </a:r>
            <a:r>
              <a:rPr lang="tr-TR" sz="2000" dirty="0" err="1"/>
              <a:t>Lasso</a:t>
            </a:r>
            <a:r>
              <a:rPr lang="tr-TR" sz="2000" dirty="0"/>
              <a:t> Regresyonu</a:t>
            </a:r>
          </a:p>
          <a:p>
            <a:pPr marL="342900" indent="-342900">
              <a:buFont typeface="Arial" panose="020B0604020202020204" pitchFamily="34" charset="0"/>
              <a:buChar char="•"/>
            </a:pPr>
            <a:endParaRPr lang="tr-TR" sz="2000" dirty="0"/>
          </a:p>
        </p:txBody>
      </p:sp>
    </p:spTree>
    <p:extLst>
      <p:ext uri="{BB962C8B-B14F-4D97-AF65-F5344CB8AC3E}">
        <p14:creationId xmlns:p14="http://schemas.microsoft.com/office/powerpoint/2010/main" val="34343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spTree>
    <p:extLst>
      <p:ext uri="{BB962C8B-B14F-4D97-AF65-F5344CB8AC3E}">
        <p14:creationId xmlns:p14="http://schemas.microsoft.com/office/powerpoint/2010/main" val="808315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342900" indent="-342900">
              <a:buFont typeface="Arial" panose="020B0604020202020204" pitchFamily="34" charset="0"/>
              <a:buChar char="•"/>
            </a:pPr>
            <a:r>
              <a:rPr lang="tr-TR" sz="2000" dirty="0"/>
              <a:t>Ekonomi ve Finans</a:t>
            </a:r>
          </a:p>
          <a:p>
            <a:pPr marL="342900" indent="-342900">
              <a:buFont typeface="Arial" panose="020B0604020202020204" pitchFamily="34" charset="0"/>
              <a:buChar char="•"/>
            </a:pPr>
            <a:r>
              <a:rPr lang="tr-TR" sz="2000" dirty="0"/>
              <a:t>Pazarlama</a:t>
            </a:r>
          </a:p>
          <a:p>
            <a:pPr marL="342900" indent="-342900">
              <a:buFont typeface="Arial" panose="020B0604020202020204" pitchFamily="34" charset="0"/>
              <a:buChar char="•"/>
            </a:pPr>
            <a:r>
              <a:rPr lang="tr-TR" sz="2000" dirty="0"/>
              <a:t>Sağlık Bilimleri</a:t>
            </a:r>
          </a:p>
          <a:p>
            <a:pPr marL="342900" indent="-342900">
              <a:buFont typeface="Arial" panose="020B0604020202020204" pitchFamily="34" charset="0"/>
              <a:buChar char="•"/>
            </a:pPr>
            <a:endParaRPr lang="tr-TR" sz="2000" dirty="0"/>
          </a:p>
        </p:txBody>
      </p:sp>
    </p:spTree>
    <p:extLst>
      <p:ext uri="{BB962C8B-B14F-4D97-AF65-F5344CB8AC3E}">
        <p14:creationId xmlns:p14="http://schemas.microsoft.com/office/powerpoint/2010/main" val="11096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K-En Yakın Komşu</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3046988"/>
          </a:xfrm>
          <a:prstGeom prst="rect">
            <a:avLst/>
          </a:prstGeom>
          <a:noFill/>
        </p:spPr>
        <p:txBody>
          <a:bodyPr wrap="square">
            <a:spAutoFit/>
          </a:bodyPr>
          <a:lstStyle/>
          <a:p>
            <a:pPr marL="342900" indent="-342900">
              <a:buFont typeface="Arial" panose="020B0604020202020204" pitchFamily="34" charset="0"/>
              <a:buChar char="•"/>
            </a:pPr>
            <a:r>
              <a:rPr lang="tr-TR" sz="2400" dirty="0"/>
              <a:t>K-En Yakın Komşu</a:t>
            </a:r>
          </a:p>
          <a:p>
            <a:pPr marL="342900" indent="-342900">
              <a:buFont typeface="Arial" panose="020B0604020202020204" pitchFamily="34" charset="0"/>
              <a:buChar char="•"/>
            </a:pPr>
            <a:r>
              <a:rPr lang="tr-TR" sz="2400" dirty="0"/>
              <a:t>KNN Akış Şeması</a:t>
            </a:r>
          </a:p>
          <a:p>
            <a:pPr marL="342900" indent="-342900">
              <a:buFont typeface="Arial" panose="020B0604020202020204" pitchFamily="34" charset="0"/>
              <a:buChar char="•"/>
            </a:pPr>
            <a:r>
              <a:rPr lang="tr-TR" sz="2400" dirty="0"/>
              <a:t>Mesafe Nedir?</a:t>
            </a:r>
          </a:p>
          <a:p>
            <a:pPr marL="342900" indent="-342900">
              <a:buFont typeface="Arial" panose="020B0604020202020204" pitchFamily="34" charset="0"/>
              <a:buChar char="•"/>
            </a:pPr>
            <a:r>
              <a:rPr lang="tr-TR" sz="2400" dirty="0"/>
              <a:t>Hiperparametre Optimizasyonu</a:t>
            </a:r>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a:p>
            <a:pPr marL="342900" indent="-342900">
              <a:buFont typeface="Arial" panose="020B0604020202020204" pitchFamily="34" charset="0"/>
              <a:buChar char="•"/>
            </a:pPr>
            <a:r>
              <a:rPr lang="tr-TR" sz="2400" dirty="0"/>
              <a:t>Durum Çalışması</a:t>
            </a:r>
          </a:p>
          <a:p>
            <a:endParaRPr lang="tr-TR" sz="2400" dirty="0"/>
          </a:p>
        </p:txBody>
      </p:sp>
      <p:pic>
        <p:nvPicPr>
          <p:cNvPr id="2050" name="Picture 2" descr="Free vector robotic process automation illustration">
            <a:extLst>
              <a:ext uri="{FF2B5EF4-FFF2-40B4-BE49-F238E27FC236}">
                <a16:creationId xmlns:a16="http://schemas.microsoft.com/office/drawing/2014/main" id="{E4FADE8E-930A-54D0-81A6-04E374531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66" y="1659955"/>
            <a:ext cx="381952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26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1">
            <a:extLst>
              <a:ext uri="{FF2B5EF4-FFF2-40B4-BE49-F238E27FC236}">
                <a16:creationId xmlns:a16="http://schemas.microsoft.com/office/drawing/2014/main" id="{188C9B16-CDFE-FFFA-0320-5F42FC68C138}"/>
              </a:ext>
            </a:extLst>
          </p:cNvPr>
          <p:cNvGraphicFramePr>
            <a:graphicFrameLocks noGrp="1"/>
          </p:cNvGraphicFramePr>
          <p:nvPr>
            <p:extLst>
              <p:ext uri="{D42A27DB-BD31-4B8C-83A1-F6EECF244321}">
                <p14:modId xmlns:p14="http://schemas.microsoft.com/office/powerpoint/2010/main" val="3100480175"/>
              </p:ext>
            </p:extLst>
          </p:nvPr>
        </p:nvGraphicFramePr>
        <p:xfrm>
          <a:off x="1371571" y="1952568"/>
          <a:ext cx="9345707" cy="2560614"/>
        </p:xfrm>
        <a:graphic>
          <a:graphicData uri="http://schemas.openxmlformats.org/drawingml/2006/table">
            <a:tbl>
              <a:tblPr/>
              <a:tblGrid>
                <a:gridCol w="4450977">
                  <a:extLst>
                    <a:ext uri="{9D8B030D-6E8A-4147-A177-3AD203B41FA5}">
                      <a16:colId xmlns:a16="http://schemas.microsoft.com/office/drawing/2014/main" val="289414836"/>
                    </a:ext>
                  </a:extLst>
                </a:gridCol>
                <a:gridCol w="4894730">
                  <a:extLst>
                    <a:ext uri="{9D8B030D-6E8A-4147-A177-3AD203B41FA5}">
                      <a16:colId xmlns:a16="http://schemas.microsoft.com/office/drawing/2014/main" val="561266562"/>
                    </a:ext>
                  </a:extLst>
                </a:gridCol>
              </a:tblGrid>
              <a:tr h="305567">
                <a:tc>
                  <a:txBody>
                    <a:bodyPr/>
                    <a:lstStyle/>
                    <a:p>
                      <a:pPr fontAlgn="b"/>
                      <a:r>
                        <a:rPr lang="tr-TR" sz="2000" b="1">
                          <a:effectLst/>
                        </a:rPr>
                        <a:t>Zayıf Yönler</a:t>
                      </a:r>
                    </a:p>
                  </a:txBody>
                  <a:tcPr marL="44401" marR="44401" marT="22201" marB="22201"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dirty="0">
                          <a:effectLst/>
                        </a:rPr>
                        <a:t>Güçlü Yönler</a:t>
                      </a:r>
                    </a:p>
                  </a:txBody>
                  <a:tcPr marL="44401" marR="44401" marT="22201" marB="22201"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4386139"/>
                  </a:ext>
                </a:extLst>
              </a:tr>
              <a:tr h="1372419">
                <a:tc>
                  <a:txBody>
                    <a:bodyPr/>
                    <a:lstStyle/>
                    <a:p>
                      <a:pPr fontAlgn="base"/>
                      <a:r>
                        <a:rPr lang="tr-TR" sz="2000" dirty="0">
                          <a:effectLst/>
                        </a:rPr>
                        <a:t>Doğrusal olmayan ilişkileri yakalamakta zorlanabilir.</a:t>
                      </a:r>
                    </a:p>
                  </a:txBody>
                  <a:tcPr marL="44401" marR="44401" marT="22201" marB="22201"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Basit ve anlaşılır modelleme</a:t>
                      </a:r>
                    </a:p>
                    <a:p>
                      <a:pPr fontAlgn="base"/>
                      <a:r>
                        <a:rPr lang="tr-TR" sz="2000" dirty="0">
                          <a:effectLst/>
                        </a:rPr>
                        <a:t>Yüksek </a:t>
                      </a:r>
                      <a:r>
                        <a:rPr lang="tr-TR" sz="2000" dirty="0" err="1">
                          <a:effectLst/>
                        </a:rPr>
                        <a:t>yorumlanabilirlik</a:t>
                      </a:r>
                      <a:endParaRPr lang="tr-TR" sz="2000" dirty="0">
                        <a:effectLst/>
                      </a:endParaRPr>
                    </a:p>
                  </a:txBody>
                  <a:tcPr marL="44401" marR="44401" marT="22201" marB="22201"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06962606"/>
                  </a:ext>
                </a:extLst>
              </a:tr>
              <a:tr h="838993">
                <a:tc>
                  <a:txBody>
                    <a:bodyPr/>
                    <a:lstStyle/>
                    <a:p>
                      <a:pPr fontAlgn="base"/>
                      <a:r>
                        <a:rPr lang="tr-TR" sz="2000" dirty="0" err="1">
                          <a:effectLst/>
                        </a:rPr>
                        <a:t>Outlier</a:t>
                      </a:r>
                      <a:r>
                        <a:rPr lang="tr-TR" sz="2000" dirty="0">
                          <a:effectLst/>
                        </a:rPr>
                        <a:t> hassasiyeti</a:t>
                      </a:r>
                    </a:p>
                  </a:txBody>
                  <a:tcPr marL="44401" marR="44401" marT="22201" marB="22201"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Kısa eğitim süresi</a:t>
                      </a:r>
                    </a:p>
                  </a:txBody>
                  <a:tcPr marL="44401" marR="44401" marT="22201" marB="22201"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4194804"/>
                  </a:ext>
                </a:extLst>
              </a:tr>
            </a:tbl>
          </a:graphicData>
        </a:graphic>
      </p:graphicFrame>
    </p:spTree>
    <p:extLst>
      <p:ext uri="{BB962C8B-B14F-4D97-AF65-F5344CB8AC3E}">
        <p14:creationId xmlns:p14="http://schemas.microsoft.com/office/powerpoint/2010/main" val="2753273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735295449"/>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Çoklu Lineer Regresyon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43633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Çoklu Lineer Regresyon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1569660"/>
          </a:xfrm>
          <a:prstGeom prst="rect">
            <a:avLst/>
          </a:prstGeom>
          <a:noFill/>
        </p:spPr>
        <p:txBody>
          <a:bodyPr wrap="square">
            <a:spAutoFit/>
          </a:bodyPr>
          <a:lstStyle/>
          <a:p>
            <a:pPr marL="342900" indent="-342900">
              <a:buFont typeface="Arial" panose="020B0604020202020204" pitchFamily="34" charset="0"/>
              <a:buChar char="•"/>
            </a:pPr>
            <a:r>
              <a:rPr lang="tr-TR" sz="2400" dirty="0"/>
              <a:t>Çoklu Lineer Regresyon</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endParaRPr lang="tr-TR" sz="2400" dirty="0"/>
          </a:p>
        </p:txBody>
      </p:sp>
      <p:pic>
        <p:nvPicPr>
          <p:cNvPr id="3" name="Resim 2">
            <a:extLst>
              <a:ext uri="{FF2B5EF4-FFF2-40B4-BE49-F238E27FC236}">
                <a16:creationId xmlns:a16="http://schemas.microsoft.com/office/drawing/2014/main" id="{C19F0999-BFC7-CFB4-ED39-D40F6696B54A}"/>
              </a:ext>
            </a:extLst>
          </p:cNvPr>
          <p:cNvPicPr>
            <a:picLocks noChangeAspect="1"/>
          </p:cNvPicPr>
          <p:nvPr/>
        </p:nvPicPr>
        <p:blipFill>
          <a:blip r:embed="rId3"/>
          <a:stretch>
            <a:fillRect/>
          </a:stretch>
        </p:blipFill>
        <p:spPr>
          <a:xfrm>
            <a:off x="830904" y="1659956"/>
            <a:ext cx="4258261" cy="4041598"/>
          </a:xfrm>
          <a:prstGeom prst="rect">
            <a:avLst/>
          </a:prstGeom>
        </p:spPr>
      </p:pic>
    </p:spTree>
    <p:extLst>
      <p:ext uri="{BB962C8B-B14F-4D97-AF65-F5344CB8AC3E}">
        <p14:creationId xmlns:p14="http://schemas.microsoft.com/office/powerpoint/2010/main" val="144028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Çoklu Lineer Regresyon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400110"/>
          </a:xfrm>
          <a:prstGeom prst="rect">
            <a:avLst/>
          </a:prstGeom>
          <a:noFill/>
        </p:spPr>
        <p:txBody>
          <a:bodyPr wrap="square">
            <a:spAutoFit/>
          </a:bodyPr>
          <a:lstStyle/>
          <a:p>
            <a:pPr marL="285750" indent="-285750" algn="just">
              <a:buFont typeface="Arial" panose="020B0604020202020204" pitchFamily="34" charset="0"/>
              <a:buChar char="•"/>
            </a:pPr>
            <a:r>
              <a:rPr lang="tr-TR" sz="2000" dirty="0"/>
              <a:t>Çoklu Lineer Regresyon, birden fazla bağımsız değişkenin kullanıldığı bir regresyon türüdür. </a:t>
            </a:r>
          </a:p>
        </p:txBody>
      </p:sp>
      <p:pic>
        <p:nvPicPr>
          <p:cNvPr id="2050" name="Picture 2" descr="Multiple Linear Regression Fundamentals and Modeling in Python | by Kerem  Kargın | MLearning.ai | Medium">
            <a:extLst>
              <a:ext uri="{FF2B5EF4-FFF2-40B4-BE49-F238E27FC236}">
                <a16:creationId xmlns:a16="http://schemas.microsoft.com/office/drawing/2014/main" id="{CB2CB705-FD75-F668-4EAE-8FA11C3B8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141" y="1972005"/>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59C0E163-743C-7BBA-9756-B74F54F9E6BF}"/>
              </a:ext>
            </a:extLst>
          </p:cNvPr>
          <p:cNvSpPr txBox="1"/>
          <p:nvPr/>
        </p:nvSpPr>
        <p:spPr>
          <a:xfrm>
            <a:off x="6451227" y="6069111"/>
            <a:ext cx="6098240" cy="215444"/>
          </a:xfrm>
          <a:prstGeom prst="rect">
            <a:avLst/>
          </a:prstGeom>
          <a:noFill/>
        </p:spPr>
        <p:txBody>
          <a:bodyPr wrap="square">
            <a:spAutoFit/>
          </a:bodyPr>
          <a:lstStyle/>
          <a:p>
            <a:r>
              <a:rPr lang="tr-TR" sz="800" dirty="0"/>
              <a:t>https://medium.com/mlearning-ai/multiple-linear-regression-fundamentals-and-modeling-in-python-60db7095deff</a:t>
            </a:r>
          </a:p>
        </p:txBody>
      </p:sp>
      <p:pic>
        <p:nvPicPr>
          <p:cNvPr id="4" name="Resim 3">
            <a:extLst>
              <a:ext uri="{FF2B5EF4-FFF2-40B4-BE49-F238E27FC236}">
                <a16:creationId xmlns:a16="http://schemas.microsoft.com/office/drawing/2014/main" id="{1C6E9D99-2C4F-CBE2-CB06-250D57D43494}"/>
              </a:ext>
            </a:extLst>
          </p:cNvPr>
          <p:cNvPicPr>
            <a:picLocks noChangeAspect="1"/>
          </p:cNvPicPr>
          <p:nvPr/>
        </p:nvPicPr>
        <p:blipFill>
          <a:blip r:embed="rId4"/>
          <a:stretch>
            <a:fillRect/>
          </a:stretch>
        </p:blipFill>
        <p:spPr>
          <a:xfrm>
            <a:off x="732070" y="2638615"/>
            <a:ext cx="5151880" cy="2839485"/>
          </a:xfrm>
          <a:prstGeom prst="rect">
            <a:avLst/>
          </a:prstGeom>
        </p:spPr>
      </p:pic>
    </p:spTree>
    <p:extLst>
      <p:ext uri="{BB962C8B-B14F-4D97-AF65-F5344CB8AC3E}">
        <p14:creationId xmlns:p14="http://schemas.microsoft.com/office/powerpoint/2010/main" val="66427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Çoklu Lineer Regresyon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2246769"/>
          </a:xfrm>
          <a:prstGeom prst="rect">
            <a:avLst/>
          </a:prstGeom>
          <a:noFill/>
        </p:spPr>
        <p:txBody>
          <a:bodyPr wrap="square">
            <a:spAutoFit/>
          </a:bodyPr>
          <a:lstStyle/>
          <a:p>
            <a:pPr marL="285750" indent="-285750" algn="just">
              <a:buFont typeface="Arial" panose="020B0604020202020204" pitchFamily="34" charset="0"/>
              <a:buChar char="•"/>
            </a:pPr>
            <a:r>
              <a:rPr lang="tr-TR" sz="2000" dirty="0"/>
              <a:t>Örnek olarak, bir evin satış fiyatını tahmin etmek için çoklu lineer regresyon kullanalım. </a:t>
            </a:r>
          </a:p>
          <a:p>
            <a:pPr marL="285750" indent="-285750" algn="just">
              <a:buFont typeface="Arial" panose="020B0604020202020204" pitchFamily="34" charset="0"/>
              <a:buChar char="•"/>
            </a:pPr>
            <a:r>
              <a:rPr lang="tr-TR" sz="2000" dirty="0"/>
              <a:t>Bağımlı değişkenimiz ev fiyatı olsun. </a:t>
            </a:r>
          </a:p>
          <a:p>
            <a:pPr marL="285750" indent="-285750" algn="just">
              <a:buFont typeface="Arial" panose="020B0604020202020204" pitchFamily="34" charset="0"/>
              <a:buChar char="•"/>
            </a:pPr>
            <a:r>
              <a:rPr lang="tr-TR" sz="2000" dirty="0"/>
              <a:t>Bağımsız değişkenlerimiz ise aşağıdaki gibi faktörler olsun. </a:t>
            </a:r>
          </a:p>
          <a:p>
            <a:pPr marL="742950" lvl="1" indent="-285750" algn="just">
              <a:buFont typeface="Arial" panose="020B0604020202020204" pitchFamily="34" charset="0"/>
              <a:buChar char="•"/>
            </a:pPr>
            <a:r>
              <a:rPr lang="tr-TR" sz="2000" dirty="0"/>
              <a:t>ev alanı</a:t>
            </a:r>
          </a:p>
          <a:p>
            <a:pPr marL="742950" lvl="1" indent="-285750" algn="just">
              <a:buFont typeface="Arial" panose="020B0604020202020204" pitchFamily="34" charset="0"/>
              <a:buChar char="•"/>
            </a:pPr>
            <a:r>
              <a:rPr lang="tr-TR" sz="2000" dirty="0"/>
              <a:t>oda sayısı</a:t>
            </a:r>
          </a:p>
          <a:p>
            <a:pPr marL="742950" lvl="1" indent="-285750" algn="just">
              <a:buFont typeface="Arial" panose="020B0604020202020204" pitchFamily="34" charset="0"/>
              <a:buChar char="•"/>
            </a:pPr>
            <a:r>
              <a:rPr lang="tr-TR" sz="2000" dirty="0"/>
              <a:t>banyo sayısı</a:t>
            </a:r>
          </a:p>
          <a:p>
            <a:pPr marL="742950" lvl="1" indent="-285750" algn="just">
              <a:buFont typeface="Arial" panose="020B0604020202020204" pitchFamily="34" charset="0"/>
              <a:buChar char="•"/>
            </a:pPr>
            <a:r>
              <a:rPr lang="tr-TR" sz="2000" dirty="0"/>
              <a:t>mahalle güvenlik puanı</a:t>
            </a:r>
          </a:p>
        </p:txBody>
      </p:sp>
      <p:pic>
        <p:nvPicPr>
          <p:cNvPr id="4" name="Resim 3">
            <a:extLst>
              <a:ext uri="{FF2B5EF4-FFF2-40B4-BE49-F238E27FC236}">
                <a16:creationId xmlns:a16="http://schemas.microsoft.com/office/drawing/2014/main" id="{95D059BE-450B-BCF4-5A4B-8AC2DA230736}"/>
              </a:ext>
            </a:extLst>
          </p:cNvPr>
          <p:cNvPicPr>
            <a:picLocks noChangeAspect="1"/>
          </p:cNvPicPr>
          <p:nvPr/>
        </p:nvPicPr>
        <p:blipFill>
          <a:blip r:embed="rId3"/>
          <a:stretch>
            <a:fillRect/>
          </a:stretch>
        </p:blipFill>
        <p:spPr>
          <a:xfrm>
            <a:off x="1965041" y="4400829"/>
            <a:ext cx="8458200" cy="1095375"/>
          </a:xfrm>
          <a:prstGeom prst="rect">
            <a:avLst/>
          </a:prstGeom>
        </p:spPr>
      </p:pic>
    </p:spTree>
    <p:extLst>
      <p:ext uri="{BB962C8B-B14F-4D97-AF65-F5344CB8AC3E}">
        <p14:creationId xmlns:p14="http://schemas.microsoft.com/office/powerpoint/2010/main" val="353892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spTree>
    <p:extLst>
      <p:ext uri="{BB962C8B-B14F-4D97-AF65-F5344CB8AC3E}">
        <p14:creationId xmlns:p14="http://schemas.microsoft.com/office/powerpoint/2010/main" val="2577002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323439"/>
          </a:xfrm>
          <a:prstGeom prst="rect">
            <a:avLst/>
          </a:prstGeom>
          <a:noFill/>
        </p:spPr>
        <p:txBody>
          <a:bodyPr wrap="square">
            <a:spAutoFit/>
          </a:bodyPr>
          <a:lstStyle/>
          <a:p>
            <a:pPr marL="342900" indent="-342900">
              <a:buFont typeface="Arial" panose="020B0604020202020204" pitchFamily="34" charset="0"/>
              <a:buChar char="•"/>
            </a:pPr>
            <a:r>
              <a:rPr lang="tr-TR" sz="2000" dirty="0"/>
              <a:t>Pazarlama</a:t>
            </a:r>
          </a:p>
          <a:p>
            <a:pPr marL="342900" indent="-342900">
              <a:buFont typeface="Arial" panose="020B0604020202020204" pitchFamily="34" charset="0"/>
              <a:buChar char="•"/>
            </a:pPr>
            <a:r>
              <a:rPr lang="tr-TR" sz="2000" dirty="0"/>
              <a:t>Finans</a:t>
            </a:r>
          </a:p>
          <a:p>
            <a:pPr marL="342900" indent="-342900">
              <a:buFont typeface="Arial" panose="020B0604020202020204" pitchFamily="34" charset="0"/>
              <a:buChar char="•"/>
            </a:pPr>
            <a:r>
              <a:rPr lang="tr-TR" sz="2000" dirty="0"/>
              <a:t>Sağlık Bilimleri</a:t>
            </a:r>
          </a:p>
          <a:p>
            <a:pPr marL="342900" indent="-342900">
              <a:buFont typeface="Arial" panose="020B0604020202020204" pitchFamily="34" charset="0"/>
              <a:buChar char="•"/>
            </a:pPr>
            <a:r>
              <a:rPr lang="tr-TR" sz="2000" dirty="0"/>
              <a:t>Eğitim</a:t>
            </a:r>
          </a:p>
        </p:txBody>
      </p:sp>
    </p:spTree>
    <p:extLst>
      <p:ext uri="{BB962C8B-B14F-4D97-AF65-F5344CB8AC3E}">
        <p14:creationId xmlns:p14="http://schemas.microsoft.com/office/powerpoint/2010/main" val="137733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2109724258"/>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Polinom Regresyon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85472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Polinom Regresyon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2677656"/>
          </a:xfrm>
          <a:prstGeom prst="rect">
            <a:avLst/>
          </a:prstGeom>
          <a:noFill/>
        </p:spPr>
        <p:txBody>
          <a:bodyPr wrap="square">
            <a:spAutoFit/>
          </a:bodyPr>
          <a:lstStyle/>
          <a:p>
            <a:pPr marL="342900" indent="-342900">
              <a:buFont typeface="Arial" panose="020B0604020202020204" pitchFamily="34" charset="0"/>
              <a:buChar char="•"/>
            </a:pPr>
            <a:r>
              <a:rPr lang="tr-TR" sz="2400" dirty="0"/>
              <a:t>Polinom Regresyon</a:t>
            </a:r>
          </a:p>
          <a:p>
            <a:pPr marL="342900" indent="-342900">
              <a:buFont typeface="Arial" panose="020B0604020202020204" pitchFamily="34" charset="0"/>
              <a:buChar char="•"/>
            </a:pPr>
            <a:r>
              <a:rPr lang="tr-TR" sz="2400" dirty="0"/>
              <a:t>Durum Çalışması</a:t>
            </a:r>
          </a:p>
          <a:p>
            <a:pPr marL="342900" indent="-342900">
              <a:buFont typeface="Arial" panose="020B0604020202020204" pitchFamily="34" charset="0"/>
              <a:buChar char="•"/>
            </a:pPr>
            <a:r>
              <a:rPr lang="tr-TR" sz="2400" dirty="0"/>
              <a:t>Polinom Regresyon </a:t>
            </a:r>
            <a:r>
              <a:rPr lang="tr-TR" sz="2400" dirty="0" err="1"/>
              <a:t>Hiperparametreleri</a:t>
            </a:r>
            <a:endParaRPr lang="tr-TR" sz="2400" dirty="0"/>
          </a:p>
          <a:p>
            <a:pPr marL="342900" indent="-342900">
              <a:buFont typeface="Arial" panose="020B0604020202020204" pitchFamily="34" charset="0"/>
              <a:buChar char="•"/>
            </a:pPr>
            <a:r>
              <a:rPr lang="tr-TR" sz="2400" dirty="0"/>
              <a:t>Uygulama Alanları</a:t>
            </a:r>
          </a:p>
          <a:p>
            <a:pPr marL="342900" indent="-342900">
              <a:buFont typeface="Arial" panose="020B0604020202020204" pitchFamily="34" charset="0"/>
              <a:buChar char="•"/>
            </a:pPr>
            <a:r>
              <a:rPr lang="tr-TR" sz="2400" dirty="0"/>
              <a:t>Zayıf ve Güçlü Yönleri</a:t>
            </a:r>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a:p>
        </p:txBody>
      </p:sp>
      <p:pic>
        <p:nvPicPr>
          <p:cNvPr id="3" name="Resim 2">
            <a:extLst>
              <a:ext uri="{FF2B5EF4-FFF2-40B4-BE49-F238E27FC236}">
                <a16:creationId xmlns:a16="http://schemas.microsoft.com/office/drawing/2014/main" id="{D97FFBA8-2CC4-69CD-8046-7800CA79E5E5}"/>
              </a:ext>
            </a:extLst>
          </p:cNvPr>
          <p:cNvPicPr>
            <a:picLocks noChangeAspect="1"/>
          </p:cNvPicPr>
          <p:nvPr/>
        </p:nvPicPr>
        <p:blipFill>
          <a:blip r:embed="rId3"/>
          <a:stretch>
            <a:fillRect/>
          </a:stretch>
        </p:blipFill>
        <p:spPr>
          <a:xfrm>
            <a:off x="831266" y="1659955"/>
            <a:ext cx="4214422" cy="4539139"/>
          </a:xfrm>
          <a:prstGeom prst="rect">
            <a:avLst/>
          </a:prstGeom>
        </p:spPr>
      </p:pic>
    </p:spTree>
    <p:extLst>
      <p:ext uri="{BB962C8B-B14F-4D97-AF65-F5344CB8AC3E}">
        <p14:creationId xmlns:p14="http://schemas.microsoft.com/office/powerpoint/2010/main" val="159419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Polinom Regresyon</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015663"/>
          </a:xfrm>
          <a:prstGeom prst="rect">
            <a:avLst/>
          </a:prstGeom>
          <a:noFill/>
        </p:spPr>
        <p:txBody>
          <a:bodyPr wrap="square">
            <a:spAutoFit/>
          </a:bodyPr>
          <a:lstStyle/>
          <a:p>
            <a:pPr marL="285750" indent="-285750" algn="just">
              <a:buFont typeface="Arial" panose="020B0604020202020204" pitchFamily="34" charset="0"/>
              <a:buChar char="•"/>
            </a:pPr>
            <a:r>
              <a:rPr lang="tr-TR" sz="2000" dirty="0"/>
              <a:t>Lineer regresyonun genişletilmiş bir versiyonudur ve doğrusal olmayan ilişkileri modellemek için kullanılır.</a:t>
            </a:r>
          </a:p>
          <a:p>
            <a:pPr marL="285750" indent="-285750" algn="just">
              <a:buFont typeface="Arial" panose="020B0604020202020204" pitchFamily="34" charset="0"/>
              <a:buChar char="•"/>
            </a:pPr>
            <a:r>
              <a:rPr lang="tr-TR" sz="2000" dirty="0"/>
              <a:t>Polinom regresyonunda bağımsız değişkenlerin doğrusal birleşimleri yerine polinom terimleri kullanılır.</a:t>
            </a:r>
          </a:p>
        </p:txBody>
      </p:sp>
      <p:pic>
        <p:nvPicPr>
          <p:cNvPr id="5122" name="Picture 2" descr="Understanding Polynomial Regression!!! | by Abhigyan | Analytics Vidhya |  Medium">
            <a:extLst>
              <a:ext uri="{FF2B5EF4-FFF2-40B4-BE49-F238E27FC236}">
                <a16:creationId xmlns:a16="http://schemas.microsoft.com/office/drawing/2014/main" id="{5B48BD52-E7A2-CECE-7DFD-6FB6BCF90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280" y="3096102"/>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3BEF3F5C-684B-F601-86B9-20CE6BA6DA96}"/>
              </a:ext>
            </a:extLst>
          </p:cNvPr>
          <p:cNvSpPr txBox="1"/>
          <p:nvPr/>
        </p:nvSpPr>
        <p:spPr>
          <a:xfrm>
            <a:off x="6626038" y="6071244"/>
            <a:ext cx="6098240" cy="215444"/>
          </a:xfrm>
          <a:prstGeom prst="rect">
            <a:avLst/>
          </a:prstGeom>
          <a:noFill/>
        </p:spPr>
        <p:txBody>
          <a:bodyPr wrap="square">
            <a:spAutoFit/>
          </a:bodyPr>
          <a:lstStyle/>
          <a:p>
            <a:r>
              <a:rPr lang="tr-TR" sz="800" dirty="0"/>
              <a:t>https://medium.com/analytics-vidhya/understanding-polynomial-regression-5ac25b970e18</a:t>
            </a:r>
          </a:p>
        </p:txBody>
      </p:sp>
      <p:pic>
        <p:nvPicPr>
          <p:cNvPr id="4" name="Resim 3">
            <a:extLst>
              <a:ext uri="{FF2B5EF4-FFF2-40B4-BE49-F238E27FC236}">
                <a16:creationId xmlns:a16="http://schemas.microsoft.com/office/drawing/2014/main" id="{62822A28-8E5F-54A6-F0D7-6419B850E880}"/>
              </a:ext>
            </a:extLst>
          </p:cNvPr>
          <p:cNvPicPr>
            <a:picLocks noChangeAspect="1"/>
          </p:cNvPicPr>
          <p:nvPr/>
        </p:nvPicPr>
        <p:blipFill>
          <a:blip r:embed="rId4"/>
          <a:stretch>
            <a:fillRect/>
          </a:stretch>
        </p:blipFill>
        <p:spPr>
          <a:xfrm>
            <a:off x="732070" y="3094647"/>
            <a:ext cx="4594972" cy="2845918"/>
          </a:xfrm>
          <a:prstGeom prst="rect">
            <a:avLst/>
          </a:prstGeom>
        </p:spPr>
      </p:pic>
    </p:spTree>
    <p:extLst>
      <p:ext uri="{BB962C8B-B14F-4D97-AF65-F5344CB8AC3E}">
        <p14:creationId xmlns:p14="http://schemas.microsoft.com/office/powerpoint/2010/main" val="22974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K-En Yakın Komşu</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285750" indent="-285750" algn="just">
              <a:buFont typeface="Arial" panose="020B0604020202020204" pitchFamily="34" charset="0"/>
              <a:buChar char="•"/>
            </a:pPr>
            <a:r>
              <a:rPr lang="tr-TR" sz="2000" dirty="0"/>
              <a:t>K-</a:t>
            </a:r>
            <a:r>
              <a:rPr lang="tr-TR" sz="2000" dirty="0" err="1"/>
              <a:t>Nearest</a:t>
            </a:r>
            <a:r>
              <a:rPr lang="tr-TR" sz="2000" dirty="0"/>
              <a:t> </a:t>
            </a:r>
            <a:r>
              <a:rPr lang="tr-TR" sz="2000" dirty="0" err="1"/>
              <a:t>Neighbors</a:t>
            </a:r>
            <a:r>
              <a:rPr lang="tr-TR" sz="2000" dirty="0"/>
              <a:t> (KNN), makine öğrenimi alanında sınıflandırma ve regresyon problemlerini çözmek için kullanılan basit ve popüler bir algoritmadır. </a:t>
            </a:r>
          </a:p>
          <a:p>
            <a:pPr marL="285750" indent="-285750" algn="just">
              <a:buFont typeface="Arial" panose="020B0604020202020204" pitchFamily="34" charset="0"/>
              <a:buChar char="•"/>
            </a:pPr>
            <a:r>
              <a:rPr lang="tr-TR" sz="2000" dirty="0"/>
              <a:t>Temelde, bir veri noktasının sınıfını tahmin etmek veya bir değeri öngörmek için en yakın komşuların etrafındaki veri noktalarının etiketlerini veya değerlerini kullanır.</a:t>
            </a:r>
          </a:p>
          <a:p>
            <a:pPr marL="285750" indent="-285750" algn="just">
              <a:buFont typeface="Arial" panose="020B0604020202020204" pitchFamily="34" charset="0"/>
              <a:buChar char="•"/>
            </a:pPr>
            <a:endParaRPr lang="tr-TR" sz="2000" dirty="0"/>
          </a:p>
        </p:txBody>
      </p:sp>
      <p:sp>
        <p:nvSpPr>
          <p:cNvPr id="10" name="Metin kutusu 9">
            <a:extLst>
              <a:ext uri="{FF2B5EF4-FFF2-40B4-BE49-F238E27FC236}">
                <a16:creationId xmlns:a16="http://schemas.microsoft.com/office/drawing/2014/main" id="{BA44D983-C203-F208-EAFF-6E6EC47C91BC}"/>
              </a:ext>
            </a:extLst>
          </p:cNvPr>
          <p:cNvSpPr txBox="1"/>
          <p:nvPr/>
        </p:nvSpPr>
        <p:spPr>
          <a:xfrm>
            <a:off x="2291575" y="6464767"/>
            <a:ext cx="6096000" cy="215444"/>
          </a:xfrm>
          <a:prstGeom prst="rect">
            <a:avLst/>
          </a:prstGeom>
          <a:noFill/>
        </p:spPr>
        <p:txBody>
          <a:bodyPr wrap="square">
            <a:spAutoFit/>
          </a:bodyPr>
          <a:lstStyle/>
          <a:p>
            <a:r>
              <a:rPr lang="tr-TR" sz="800" dirty="0"/>
              <a:t>https://www.javatpoint.com/k-nearest-neighbor-algorithm-for-machine-learning</a:t>
            </a:r>
          </a:p>
        </p:txBody>
      </p:sp>
      <p:pic>
        <p:nvPicPr>
          <p:cNvPr id="46" name="Resim 45">
            <a:extLst>
              <a:ext uri="{FF2B5EF4-FFF2-40B4-BE49-F238E27FC236}">
                <a16:creationId xmlns:a16="http://schemas.microsoft.com/office/drawing/2014/main" id="{ABCC192E-0CF7-D79A-C714-4480DC89043B}"/>
              </a:ext>
            </a:extLst>
          </p:cNvPr>
          <p:cNvPicPr>
            <a:picLocks noChangeAspect="1"/>
          </p:cNvPicPr>
          <p:nvPr/>
        </p:nvPicPr>
        <p:blipFill>
          <a:blip r:embed="rId3"/>
          <a:stretch>
            <a:fillRect/>
          </a:stretch>
        </p:blipFill>
        <p:spPr>
          <a:xfrm>
            <a:off x="2225675" y="3056131"/>
            <a:ext cx="7740650" cy="3408636"/>
          </a:xfrm>
          <a:prstGeom prst="rect">
            <a:avLst/>
          </a:prstGeom>
        </p:spPr>
      </p:pic>
    </p:spTree>
    <p:extLst>
      <p:ext uri="{BB962C8B-B14F-4D97-AF65-F5344CB8AC3E}">
        <p14:creationId xmlns:p14="http://schemas.microsoft.com/office/powerpoint/2010/main" val="414586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Durum Çalışması</a:t>
            </a:r>
            <a:endParaRPr lang="en-US" sz="4000" b="1" dirty="0">
              <a:latin typeface="+mn-lt"/>
            </a:endParaRPr>
          </a:p>
        </p:txBody>
      </p:sp>
    </p:spTree>
    <p:extLst>
      <p:ext uri="{BB962C8B-B14F-4D97-AF65-F5344CB8AC3E}">
        <p14:creationId xmlns:p14="http://schemas.microsoft.com/office/powerpoint/2010/main" val="2675037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Polinom Regresyon </a:t>
            </a:r>
            <a:r>
              <a:rPr lang="tr-TR" sz="4000" b="1" dirty="0" err="1">
                <a:latin typeface="+mn-lt"/>
              </a:rPr>
              <a:t>Hiperparametreleri</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938992"/>
          </a:xfrm>
          <a:prstGeom prst="rect">
            <a:avLst/>
          </a:prstGeom>
          <a:noFill/>
        </p:spPr>
        <p:txBody>
          <a:bodyPr wrap="square">
            <a:spAutoFit/>
          </a:bodyPr>
          <a:lstStyle/>
          <a:p>
            <a:pPr marL="342900" indent="-342900">
              <a:buFont typeface="Arial" panose="020B0604020202020204" pitchFamily="34" charset="0"/>
              <a:buChar char="•"/>
            </a:pPr>
            <a:r>
              <a:rPr lang="tr-TR" sz="2000" dirty="0">
                <a:solidFill>
                  <a:srgbClr val="0D0D0D"/>
                </a:solidFill>
              </a:rPr>
              <a:t>Polinom regresyonunun </a:t>
            </a:r>
            <a:r>
              <a:rPr lang="tr-TR" sz="2000" dirty="0" err="1">
                <a:solidFill>
                  <a:srgbClr val="0D0D0D"/>
                </a:solidFill>
              </a:rPr>
              <a:t>hiperparametreleri</a:t>
            </a:r>
            <a:r>
              <a:rPr lang="tr-TR" sz="2000" dirty="0">
                <a:solidFill>
                  <a:srgbClr val="0D0D0D"/>
                </a:solidFill>
              </a:rPr>
              <a:t>, genellikle polinomun derecesini belirlemek için seçilir. </a:t>
            </a:r>
          </a:p>
          <a:p>
            <a:pPr marL="342900" indent="-342900">
              <a:buFont typeface="Arial" panose="020B0604020202020204" pitchFamily="34" charset="0"/>
              <a:buChar char="•"/>
            </a:pPr>
            <a:r>
              <a:rPr lang="tr-TR" sz="2000" dirty="0"/>
              <a:t>Polinom regresyonunda </a:t>
            </a:r>
            <a:r>
              <a:rPr lang="tr-TR" sz="2000" dirty="0" err="1"/>
              <a:t>hiperparametre</a:t>
            </a:r>
            <a:r>
              <a:rPr lang="tr-TR" sz="2000" dirty="0"/>
              <a:t> seçimini etkileyen bazı faktörler şunlardır:</a:t>
            </a:r>
          </a:p>
          <a:p>
            <a:pPr marL="800100" lvl="1" indent="-342900">
              <a:buFont typeface="Arial" panose="020B0604020202020204" pitchFamily="34" charset="0"/>
              <a:buChar char="•"/>
            </a:pPr>
            <a:r>
              <a:rPr lang="tr-TR" sz="2000" dirty="0"/>
              <a:t>Modelin Performansı</a:t>
            </a:r>
          </a:p>
          <a:p>
            <a:pPr marL="800100" lvl="1" indent="-342900">
              <a:buFont typeface="Arial" panose="020B0604020202020204" pitchFamily="34" charset="0"/>
              <a:buChar char="•"/>
            </a:pPr>
            <a:r>
              <a:rPr lang="tr-TR" sz="2000" dirty="0"/>
              <a:t>Aşırı Uyum ve Aşırı Basitlik</a:t>
            </a:r>
          </a:p>
          <a:p>
            <a:pPr marL="800100" lvl="1" indent="-342900">
              <a:buFont typeface="Arial" panose="020B0604020202020204" pitchFamily="34" charset="0"/>
              <a:buChar char="•"/>
            </a:pPr>
            <a:r>
              <a:rPr lang="tr-TR" sz="2000" dirty="0"/>
              <a:t>Bilgi Kaybı</a:t>
            </a:r>
          </a:p>
          <a:p>
            <a:pPr marL="800100" lvl="1" indent="-342900">
              <a:buFont typeface="Arial" panose="020B0604020202020204" pitchFamily="34" charset="0"/>
              <a:buChar char="•"/>
            </a:pPr>
            <a:endParaRPr lang="tr-TR" sz="2000" dirty="0"/>
          </a:p>
        </p:txBody>
      </p:sp>
      <p:pic>
        <p:nvPicPr>
          <p:cNvPr id="2" name="Picture 2" descr="Polynomial Regression. This is my third blog in the Machine… | by Animesh  Agarwal | Towards Data Science">
            <a:extLst>
              <a:ext uri="{FF2B5EF4-FFF2-40B4-BE49-F238E27FC236}">
                <a16:creationId xmlns:a16="http://schemas.microsoft.com/office/drawing/2014/main" id="{D8F4EA1F-264B-EDAD-AED2-15F630F4B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378" y="2985055"/>
            <a:ext cx="5056094" cy="3792071"/>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F0C98824-6305-82CB-E0C9-B102E899F8A4}"/>
              </a:ext>
            </a:extLst>
          </p:cNvPr>
          <p:cNvSpPr txBox="1"/>
          <p:nvPr/>
        </p:nvSpPr>
        <p:spPr>
          <a:xfrm>
            <a:off x="4501404" y="6575129"/>
            <a:ext cx="6098240" cy="215444"/>
          </a:xfrm>
          <a:prstGeom prst="rect">
            <a:avLst/>
          </a:prstGeom>
          <a:noFill/>
        </p:spPr>
        <p:txBody>
          <a:bodyPr wrap="square">
            <a:spAutoFit/>
          </a:bodyPr>
          <a:lstStyle/>
          <a:p>
            <a:r>
              <a:rPr lang="tr-TR" sz="800" dirty="0"/>
              <a:t>https://towardsdatascience.com/polynomial-regression-bbe8b9d97491</a:t>
            </a:r>
          </a:p>
        </p:txBody>
      </p:sp>
    </p:spTree>
    <p:extLst>
      <p:ext uri="{BB962C8B-B14F-4D97-AF65-F5344CB8AC3E}">
        <p14:creationId xmlns:p14="http://schemas.microsoft.com/office/powerpoint/2010/main" val="173409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Uygulama Alanları</a:t>
            </a:r>
            <a:endParaRPr lang="en-US" sz="4000" b="1" dirty="0">
              <a:latin typeface="+mn-lt"/>
            </a:endParaRPr>
          </a:p>
        </p:txBody>
      </p:sp>
      <p:sp>
        <p:nvSpPr>
          <p:cNvPr id="5" name="Metin kutusu 4">
            <a:extLst>
              <a:ext uri="{FF2B5EF4-FFF2-40B4-BE49-F238E27FC236}">
                <a16:creationId xmlns:a16="http://schemas.microsoft.com/office/drawing/2014/main" id="{5FD94652-5E2E-B22C-7755-2D3885C59C34}"/>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dirty="0"/>
              <a:t>Fizik ve Mühendislik</a:t>
            </a:r>
          </a:p>
          <a:p>
            <a:pPr marL="342900" indent="-342900">
              <a:buFont typeface="Arial" panose="020B0604020202020204" pitchFamily="34" charset="0"/>
              <a:buChar char="•"/>
            </a:pPr>
            <a:r>
              <a:rPr lang="tr-TR" sz="2000" dirty="0"/>
              <a:t>Finans ve Ekonomi</a:t>
            </a:r>
          </a:p>
          <a:p>
            <a:pPr marL="342900" indent="-342900">
              <a:buFont typeface="Arial" panose="020B0604020202020204" pitchFamily="34" charset="0"/>
              <a:buChar char="•"/>
            </a:pPr>
            <a:r>
              <a:rPr lang="tr-TR" sz="2000" dirty="0"/>
              <a:t>İklim Bilimi</a:t>
            </a:r>
          </a:p>
          <a:p>
            <a:pPr marL="342900" indent="-342900">
              <a:buFont typeface="Arial" panose="020B0604020202020204" pitchFamily="34" charset="0"/>
              <a:buChar char="•"/>
            </a:pPr>
            <a:r>
              <a:rPr lang="tr-TR" sz="2000" dirty="0"/>
              <a:t>Tıp ve Sağlık Bilimleri</a:t>
            </a:r>
          </a:p>
          <a:p>
            <a:pPr marL="342900" indent="-342900">
              <a:buFont typeface="Arial" panose="020B0604020202020204" pitchFamily="34" charset="0"/>
              <a:buChar char="•"/>
            </a:pPr>
            <a:r>
              <a:rPr lang="tr-TR" sz="2000" dirty="0"/>
              <a:t>Eğitim ve Öğrenme Analizi</a:t>
            </a:r>
          </a:p>
        </p:txBody>
      </p:sp>
    </p:spTree>
    <p:extLst>
      <p:ext uri="{BB962C8B-B14F-4D97-AF65-F5344CB8AC3E}">
        <p14:creationId xmlns:p14="http://schemas.microsoft.com/office/powerpoint/2010/main" val="248082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Zayıf ve Güçlü Yönleri</a:t>
            </a:r>
            <a:endParaRPr lang="en-US" sz="4000" b="1" dirty="0">
              <a:latin typeface="+mn-lt"/>
            </a:endParaRPr>
          </a:p>
        </p:txBody>
      </p:sp>
      <p:graphicFrame>
        <p:nvGraphicFramePr>
          <p:cNvPr id="2" name="Tablo 1">
            <a:extLst>
              <a:ext uri="{FF2B5EF4-FFF2-40B4-BE49-F238E27FC236}">
                <a16:creationId xmlns:a16="http://schemas.microsoft.com/office/drawing/2014/main" id="{E815013A-AF0C-AD01-1F7F-AE0428B63120}"/>
              </a:ext>
            </a:extLst>
          </p:cNvPr>
          <p:cNvGraphicFramePr>
            <a:graphicFrameLocks noGrp="1"/>
          </p:cNvGraphicFramePr>
          <p:nvPr>
            <p:extLst>
              <p:ext uri="{D42A27DB-BD31-4B8C-83A1-F6EECF244321}">
                <p14:modId xmlns:p14="http://schemas.microsoft.com/office/powerpoint/2010/main" val="2118424201"/>
              </p:ext>
            </p:extLst>
          </p:nvPr>
        </p:nvGraphicFramePr>
        <p:xfrm>
          <a:off x="1556972" y="2273638"/>
          <a:ext cx="8974906" cy="1877976"/>
        </p:xfrm>
        <a:graphic>
          <a:graphicData uri="http://schemas.openxmlformats.org/drawingml/2006/table">
            <a:tbl>
              <a:tblPr/>
              <a:tblGrid>
                <a:gridCol w="4329953">
                  <a:extLst>
                    <a:ext uri="{9D8B030D-6E8A-4147-A177-3AD203B41FA5}">
                      <a16:colId xmlns:a16="http://schemas.microsoft.com/office/drawing/2014/main" val="430169061"/>
                    </a:ext>
                  </a:extLst>
                </a:gridCol>
                <a:gridCol w="4644953">
                  <a:extLst>
                    <a:ext uri="{9D8B030D-6E8A-4147-A177-3AD203B41FA5}">
                      <a16:colId xmlns:a16="http://schemas.microsoft.com/office/drawing/2014/main" val="2882902952"/>
                    </a:ext>
                  </a:extLst>
                </a:gridCol>
              </a:tblGrid>
              <a:tr h="133887">
                <a:tc>
                  <a:txBody>
                    <a:bodyPr/>
                    <a:lstStyle/>
                    <a:p>
                      <a:pPr fontAlgn="b"/>
                      <a:r>
                        <a:rPr lang="tr-TR" sz="2000" b="1">
                          <a:effectLst/>
                        </a:rPr>
                        <a:t>Zayıf Yönler</a:t>
                      </a:r>
                    </a:p>
                  </a:txBody>
                  <a:tcPr marL="33472" marR="33472" marT="16736" marB="1673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
                      <a:r>
                        <a:rPr lang="tr-TR" sz="2000" b="1" dirty="0">
                          <a:effectLst/>
                        </a:rPr>
                        <a:t>Güçlü Yönler</a:t>
                      </a:r>
                    </a:p>
                  </a:txBody>
                  <a:tcPr marL="33472" marR="33472" marT="16736" marB="16736"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52150806"/>
                  </a:ext>
                </a:extLst>
              </a:tr>
              <a:tr h="1539704">
                <a:tc>
                  <a:txBody>
                    <a:bodyPr/>
                    <a:lstStyle/>
                    <a:p>
                      <a:pPr fontAlgn="base"/>
                      <a:r>
                        <a:rPr lang="tr-TR" sz="2000" dirty="0">
                          <a:effectLst/>
                        </a:rPr>
                        <a:t>Yüksek dereceli polinomlar aşırı uyuma (</a:t>
                      </a:r>
                      <a:r>
                        <a:rPr lang="tr-TR" sz="2000" dirty="0" err="1">
                          <a:effectLst/>
                        </a:rPr>
                        <a:t>overfitting</a:t>
                      </a:r>
                      <a:r>
                        <a:rPr lang="tr-TR" sz="2000" dirty="0">
                          <a:effectLst/>
                        </a:rPr>
                        <a:t>) yol açabilir. </a:t>
                      </a:r>
                    </a:p>
                  </a:txBody>
                  <a:tcPr marL="33472" marR="33472" marT="16736" marB="1673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base"/>
                      <a:r>
                        <a:rPr lang="tr-TR" sz="2000" dirty="0">
                          <a:effectLst/>
                        </a:rPr>
                        <a:t>Esneklik</a:t>
                      </a:r>
                    </a:p>
                  </a:txBody>
                  <a:tcPr marL="33472" marR="33472" marT="16736" marB="16736"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68800480"/>
                  </a:ext>
                </a:extLst>
              </a:tr>
            </a:tbl>
          </a:graphicData>
        </a:graphic>
      </p:graphicFrame>
    </p:spTree>
    <p:extLst>
      <p:ext uri="{BB962C8B-B14F-4D97-AF65-F5344CB8AC3E}">
        <p14:creationId xmlns:p14="http://schemas.microsoft.com/office/powerpoint/2010/main" val="416206595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3287</TotalTime>
  <Words>5540</Words>
  <Application>Microsoft Office PowerPoint</Application>
  <PresentationFormat>Geniş ekran</PresentationFormat>
  <Paragraphs>654</Paragraphs>
  <Slides>93</Slides>
  <Notes>93</Notes>
  <HiddenSlides>1</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93</vt:i4>
      </vt:variant>
    </vt:vector>
  </HeadingPairs>
  <TitlesOfParts>
    <vt:vector size="101" baseType="lpstr">
      <vt:lpstr>Arial</vt:lpstr>
      <vt:lpstr>Calibri</vt:lpstr>
      <vt:lpstr>Calibri Light</vt:lpstr>
      <vt:lpstr>Inter</vt:lpstr>
      <vt:lpstr>Segoe UI</vt:lpstr>
      <vt:lpstr>Söhne</vt:lpstr>
      <vt:lpstr>Symbol</vt:lpstr>
      <vt:lpstr>Office Teması</vt:lpstr>
      <vt:lpstr>PowerPoint Sunusu</vt:lpstr>
      <vt:lpstr>PowerPoint Sunusu</vt:lpstr>
      <vt:lpstr>Gözetimli Öğrenme</vt:lpstr>
      <vt:lpstr>Gözetimli Öğrenme</vt:lpstr>
      <vt:lpstr>Gözetimli Öğrenme</vt:lpstr>
      <vt:lpstr>Gözetimli Öğrenme Algoritmaları</vt:lpstr>
      <vt:lpstr>PowerPoint Sunusu</vt:lpstr>
      <vt:lpstr>K-En Yakın Komşu</vt:lpstr>
      <vt:lpstr>K-En Yakın Komşu</vt:lpstr>
      <vt:lpstr>KNN Akış Şeması</vt:lpstr>
      <vt:lpstr>Mesafe Nedir?</vt:lpstr>
      <vt:lpstr>Hiperparametre Optimizasyonu</vt:lpstr>
      <vt:lpstr>Hiperparametre Optimizasyonu</vt:lpstr>
      <vt:lpstr>Hiperparametre Optimizasyonu</vt:lpstr>
      <vt:lpstr>Uygulama Alanları</vt:lpstr>
      <vt:lpstr>Zayıf ve Güçlü Yönleri</vt:lpstr>
      <vt:lpstr>Durum Çalışması</vt:lpstr>
      <vt:lpstr>PowerPoint Sunusu</vt:lpstr>
      <vt:lpstr>Karar Ağaçları</vt:lpstr>
      <vt:lpstr>Karar Ağaçları</vt:lpstr>
      <vt:lpstr>Karar Ağaçları</vt:lpstr>
      <vt:lpstr>Karar Ağaçları</vt:lpstr>
      <vt:lpstr>Karar Ağaçları Türleri</vt:lpstr>
      <vt:lpstr>Karar Ağaçları Türleri</vt:lpstr>
      <vt:lpstr>ID3</vt:lpstr>
      <vt:lpstr>Bilgi Kazancı (Information Gain)</vt:lpstr>
      <vt:lpstr>Entropi</vt:lpstr>
      <vt:lpstr>Entropi</vt:lpstr>
      <vt:lpstr>ID3 Durum Çalışması</vt:lpstr>
      <vt:lpstr>ID3 Durum Çalışması</vt:lpstr>
      <vt:lpstr>ID3 Durum Çalışması</vt:lpstr>
      <vt:lpstr>Karar Ağaçları</vt:lpstr>
      <vt:lpstr>CART</vt:lpstr>
      <vt:lpstr>Gini Impurity</vt:lpstr>
      <vt:lpstr>Gini Impurity Örneği</vt:lpstr>
      <vt:lpstr>Gini Impurity Örneği</vt:lpstr>
      <vt:lpstr>CART Durum Çalışması</vt:lpstr>
      <vt:lpstr>CART Durum Çalışması</vt:lpstr>
      <vt:lpstr>Karar Ağaçları Hiperparametreleri</vt:lpstr>
      <vt:lpstr>Uygulama Alanları</vt:lpstr>
      <vt:lpstr>Zayıf ve Güçlü Yönleri</vt:lpstr>
      <vt:lpstr>PowerPoint Sunusu</vt:lpstr>
      <vt:lpstr>Rasgele Orman</vt:lpstr>
      <vt:lpstr>Rasgele Orman</vt:lpstr>
      <vt:lpstr>Rasgele Orman Türleri </vt:lpstr>
      <vt:lpstr>Rasgele Orman</vt:lpstr>
      <vt:lpstr>Rasgele Orman Hiperparametreleri</vt:lpstr>
      <vt:lpstr>Uygulama Alanları</vt:lpstr>
      <vt:lpstr>Zayıf ve Güçlü Yönleri</vt:lpstr>
      <vt:lpstr>PowerPoint Sunusu</vt:lpstr>
      <vt:lpstr>Lojistik Regresyon</vt:lpstr>
      <vt:lpstr>Lojistik Regresyon</vt:lpstr>
      <vt:lpstr>Lojistik Regresyon Tahmini </vt:lpstr>
      <vt:lpstr>Lojistik Regresyon Eğitimi</vt:lpstr>
      <vt:lpstr>Durum Çalışması</vt:lpstr>
      <vt:lpstr>Lojistik Regresyon Hiperparametreleri</vt:lpstr>
      <vt:lpstr>Uygulama Alanları</vt:lpstr>
      <vt:lpstr>Zayıf ve Güçlü Yönleri</vt:lpstr>
      <vt:lpstr>PowerPoint Sunusu</vt:lpstr>
      <vt:lpstr>Destek Vektör Makinesi</vt:lpstr>
      <vt:lpstr>Destek Vektör Makineleri</vt:lpstr>
      <vt:lpstr>Durum Çalışması</vt:lpstr>
      <vt:lpstr>Destek Vektör Makineleri Hiperparametreleri</vt:lpstr>
      <vt:lpstr>Uygulama Alanları</vt:lpstr>
      <vt:lpstr>Zayıf ve Güçlü Yönleri</vt:lpstr>
      <vt:lpstr>PowerPoint Sunusu</vt:lpstr>
      <vt:lpstr>Naive Bayes</vt:lpstr>
      <vt:lpstr>Naive Bayes</vt:lpstr>
      <vt:lpstr>Naive Bayes Akış Şeması</vt:lpstr>
      <vt:lpstr>Durum Çalışması</vt:lpstr>
      <vt:lpstr>Durum Çalışması</vt:lpstr>
      <vt:lpstr>Uygulama Alanları</vt:lpstr>
      <vt:lpstr>Zayıf ve Güçlü Yönleri</vt:lpstr>
      <vt:lpstr>PowerPoint Sunusu</vt:lpstr>
      <vt:lpstr>Lineer Regresyon</vt:lpstr>
      <vt:lpstr>Lineer Regresyon</vt:lpstr>
      <vt:lpstr>Lineer Regresyon Türleri</vt:lpstr>
      <vt:lpstr>Durum Çalışması</vt:lpstr>
      <vt:lpstr>Uygulama Alanları</vt:lpstr>
      <vt:lpstr>Zayıf ve Güçlü Yönleri</vt:lpstr>
      <vt:lpstr>PowerPoint Sunusu</vt:lpstr>
      <vt:lpstr>Çoklu Lineer Regresyon</vt:lpstr>
      <vt:lpstr>Çoklu Lineer Regresyon</vt:lpstr>
      <vt:lpstr>Çoklu Lineer Regresyon</vt:lpstr>
      <vt:lpstr>Durum Çalışması</vt:lpstr>
      <vt:lpstr>Uygulama Alanları</vt:lpstr>
      <vt:lpstr>PowerPoint Sunusu</vt:lpstr>
      <vt:lpstr>Polinom Regresyon</vt:lpstr>
      <vt:lpstr>Polinom Regresyon</vt:lpstr>
      <vt:lpstr>Durum Çalışması</vt:lpstr>
      <vt:lpstr>Polinom Regresyon Hiperparametreleri</vt:lpstr>
      <vt:lpstr>Uygulama Alanları</vt:lpstr>
      <vt:lpstr>Zayıf ve Güçlü Yönleri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Beni Oku</dc:title>
  <dc:creator>Zeynep CAN</dc:creator>
  <cp:lastModifiedBy>kaan can yılmaz</cp:lastModifiedBy>
  <cp:revision>869</cp:revision>
  <dcterms:created xsi:type="dcterms:W3CDTF">2023-06-02T12:55:49Z</dcterms:created>
  <dcterms:modified xsi:type="dcterms:W3CDTF">2025-01-21T15:57:08Z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jDocumentLabelXML">
    <vt:lpwstr>&lt;?xml version="1.0" encoding="us-ascii"?&gt;&lt;sisl xmlns:xsd="http://www.w3.org/2001/XMLSchema" xmlns:xsi="http://www.w3.org/2001/XMLSchema-instance" sislVersion="0" policy="06b88be1-581b-4ca2-b20f-13331b601e41" origin="userSelected" xmlns="http://www.boldonj</vt:lpwstr>
  </property>
  <property fmtid="{D5CDD505-2E9C-101B-9397-08002B2CF9AE}" pid="3" name="bjDocumentLabelXML-0">
    <vt:lpwstr>ames.com/2008/01/sie/internal/label"&gt;&lt;element uid="id_classification_unclassified" value="" /&gt;&lt;/sisl&gt;</vt:lpwstr>
  </property>
  <property fmtid="{D5CDD505-2E9C-101B-9397-08002B2CF9AE}" pid="4" name="bjLabelRefreshRequired">
    <vt:lpwstr>FileClassifier</vt:lpwstr>
  </property>
</Properties>
</file>